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5"/>
  </p:notesMasterIdLst>
  <p:handoutMasterIdLst>
    <p:handoutMasterId r:id="rId26"/>
  </p:handoutMasterIdLst>
  <p:sldIdLst>
    <p:sldId id="256" r:id="rId2"/>
    <p:sldId id="264" r:id="rId3"/>
    <p:sldId id="287" r:id="rId4"/>
    <p:sldId id="284" r:id="rId5"/>
    <p:sldId id="294" r:id="rId6"/>
    <p:sldId id="277" r:id="rId7"/>
    <p:sldId id="295" r:id="rId8"/>
    <p:sldId id="299" r:id="rId9"/>
    <p:sldId id="310" r:id="rId10"/>
    <p:sldId id="304" r:id="rId11"/>
    <p:sldId id="300" r:id="rId12"/>
    <p:sldId id="301" r:id="rId13"/>
    <p:sldId id="302" r:id="rId14"/>
    <p:sldId id="303" r:id="rId15"/>
    <p:sldId id="305" r:id="rId16"/>
    <p:sldId id="296" r:id="rId17"/>
    <p:sldId id="260" r:id="rId18"/>
    <p:sldId id="306" r:id="rId19"/>
    <p:sldId id="307" r:id="rId20"/>
    <p:sldId id="309" r:id="rId21"/>
    <p:sldId id="261" r:id="rId22"/>
    <p:sldId id="265" r:id="rId23"/>
    <p:sldId id="272" r:id="rId24"/>
  </p:sldIdLst>
  <p:sldSz cx="12192000" cy="6858000"/>
  <p:notesSz cx="6858000" cy="9144000"/>
  <p:embeddedFontLst>
    <p:embeddedFont>
      <p:font typeface="Adobe Arabic" panose="02040503050201020203" pitchFamily="18" charset="-78"/>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Myriad Pro" panose="020B0503030403020204" pitchFamily="34" charset="0"/>
      <p:regular r:id="rId35"/>
      <p:bold r:id="rId36"/>
      <p:italic r:id="rId37"/>
      <p:boldItalic r:id="rId38"/>
    </p:embeddedFont>
    <p:embeddedFont>
      <p:font typeface="Myriad Pro Light" panose="020B0403030403020204" pitchFamily="34" charset="0"/>
      <p:regular r:id="rId39"/>
      <p:bold r:id="rId40"/>
      <p:italic r:id="rId41"/>
      <p:boldItalic r:id="rId42"/>
    </p:embeddedFont>
    <p:embeddedFont>
      <p:font typeface="Tw Cen MT" panose="020B0602020104020603" pitchFamily="34" charset="0"/>
      <p:regular r:id="rId43"/>
      <p:bold r:id="rId44"/>
      <p:italic r:id="rId45"/>
      <p:boldItalic r:id="rId46"/>
    </p:embeddedFont>
  </p:embeddedFont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3" clrIdx="0">
    <p:extLst>
      <p:ext uri="{19B8F6BF-5375-455C-9EA6-DF929625EA0E}">
        <p15:presenceInfo xmlns:p15="http://schemas.microsoft.com/office/powerpoint/2012/main" userId="49c36f7ba440b2cf" providerId="Windows Live"/>
      </p:ext>
    </p:extLst>
  </p:cmAuthor>
  <p:cmAuthor id="2" name="HP" initials="H" lastIdx="4" clrIdx="1">
    <p:extLst>
      <p:ext uri="{19B8F6BF-5375-455C-9EA6-DF929625EA0E}">
        <p15:presenceInfo xmlns:p15="http://schemas.microsoft.com/office/powerpoint/2012/main" userId="HP" providerId="None"/>
      </p:ext>
    </p:extLst>
  </p:cmAuthor>
  <p:cmAuthor id="3" name="Rana Abdallah" initials="RA" lastIdx="1" clrIdx="2">
    <p:extLst>
      <p:ext uri="{19B8F6BF-5375-455C-9EA6-DF929625EA0E}">
        <p15:presenceInfo xmlns:p15="http://schemas.microsoft.com/office/powerpoint/2012/main" userId="Rana Abdalla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a:srgbClr val="5DCCF3"/>
    <a:srgbClr val="0097D7"/>
    <a:srgbClr val="FF8021"/>
    <a:srgbClr val="F9EC7B"/>
    <a:srgbClr val="53FF91"/>
    <a:srgbClr val="34FFAE"/>
    <a:srgbClr val="3BFF92"/>
    <a:srgbClr val="76B97F"/>
    <a:srgbClr val="A8CC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0" autoAdjust="0"/>
    <p:restoredTop sz="94027" autoAdjust="0"/>
  </p:normalViewPr>
  <p:slideViewPr>
    <p:cSldViewPr snapToGrid="0">
      <p:cViewPr varScale="1">
        <p:scale>
          <a:sx n="83" d="100"/>
          <a:sy n="83" d="100"/>
        </p:scale>
        <p:origin x="586" y="67"/>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53" d="100"/>
          <a:sy n="53" d="100"/>
        </p:scale>
        <p:origin x="292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B2855A-6F92-4F21-9AF4-1C6C61C7E570}" type="datetimeFigureOut">
              <a:rPr lang="en-US" smtClean="0"/>
              <a:t>3/5/2022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9765F1-61A3-4B48-89BA-04DB52F63135}" type="slidenum">
              <a:rPr lang="en-US" smtClean="0"/>
              <a:t>‹#›</a:t>
            </a:fld>
            <a:endParaRPr lang="en-US"/>
          </a:p>
        </p:txBody>
      </p:sp>
    </p:spTree>
    <p:extLst>
      <p:ext uri="{BB962C8B-B14F-4D97-AF65-F5344CB8AC3E}">
        <p14:creationId xmlns:p14="http://schemas.microsoft.com/office/powerpoint/2010/main" val="1496342697"/>
      </p:ext>
    </p:extLst>
  </p:cSld>
  <p:clrMap bg1="lt1" tx1="dk1" bg2="lt2" tx2="dk2" accent1="accent1" accent2="accent2" accent3="accent3" accent4="accent4" accent5="accent5" accent6="accent6" hlink="hlink" folHlink="folHlink"/>
</p:handoutMaster>
</file>

<file path=ppt/media/audio1.wav>
</file>

<file path=ppt/media/hdphoto1.wdp>
</file>

<file path=ppt/media/image1.png>
</file>

<file path=ppt/media/image10.jpeg>
</file>

<file path=ppt/media/image11.png>
</file>

<file path=ppt/media/image12.svg>
</file>

<file path=ppt/media/image13.jpeg>
</file>

<file path=ppt/media/image14.jpeg>
</file>

<file path=ppt/media/image15.png>
</file>

<file path=ppt/media/image16.jpe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8.png>
</file>

<file path=ppt/media/image9.sv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x-non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FE95E-0BA6-0E44-8426-B6AC935A2B8E}" type="datetimeFigureOut">
              <a:rPr lang="x-none" smtClean="0"/>
              <a:t>3/5/2022</a:t>
            </a:fld>
            <a:endParaRPr lang="x-non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x-non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x-non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x-non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708A6B-DD12-5C4E-A0BC-3BAD92526AA8}" type="slidenum">
              <a:rPr lang="x-none" smtClean="0"/>
              <a:t>‹#›</a:t>
            </a:fld>
            <a:endParaRPr lang="x-none"/>
          </a:p>
        </p:txBody>
      </p:sp>
    </p:spTree>
    <p:extLst>
      <p:ext uri="{BB962C8B-B14F-4D97-AF65-F5344CB8AC3E}">
        <p14:creationId xmlns:p14="http://schemas.microsoft.com/office/powerpoint/2010/main" val="2206705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85708A6B-DD12-5C4E-A0BC-3BAD92526AA8}" type="slidenum">
              <a:rPr lang="x-none" smtClean="0"/>
              <a:t>17</a:t>
            </a:fld>
            <a:endParaRPr lang="x-none"/>
          </a:p>
        </p:txBody>
      </p:sp>
    </p:spTree>
    <p:extLst>
      <p:ext uri="{BB962C8B-B14F-4D97-AF65-F5344CB8AC3E}">
        <p14:creationId xmlns:p14="http://schemas.microsoft.com/office/powerpoint/2010/main" val="2860310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85708A6B-DD12-5C4E-A0BC-3BAD92526AA8}" type="slidenum">
              <a:rPr lang="x-none" smtClean="0"/>
              <a:t>18</a:t>
            </a:fld>
            <a:endParaRPr lang="x-none"/>
          </a:p>
        </p:txBody>
      </p:sp>
    </p:spTree>
    <p:extLst>
      <p:ext uri="{BB962C8B-B14F-4D97-AF65-F5344CB8AC3E}">
        <p14:creationId xmlns:p14="http://schemas.microsoft.com/office/powerpoint/2010/main" val="3643182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85708A6B-DD12-5C4E-A0BC-3BAD92526AA8}" type="slidenum">
              <a:rPr lang="x-none" smtClean="0"/>
              <a:t>19</a:t>
            </a:fld>
            <a:endParaRPr lang="x-none"/>
          </a:p>
        </p:txBody>
      </p:sp>
    </p:spTree>
    <p:extLst>
      <p:ext uri="{BB962C8B-B14F-4D97-AF65-F5344CB8AC3E}">
        <p14:creationId xmlns:p14="http://schemas.microsoft.com/office/powerpoint/2010/main" val="3757457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85708A6B-DD12-5C4E-A0BC-3BAD92526AA8}" type="slidenum">
              <a:rPr lang="x-none" smtClean="0"/>
              <a:t>20</a:t>
            </a:fld>
            <a:endParaRPr lang="x-none"/>
          </a:p>
        </p:txBody>
      </p:sp>
    </p:spTree>
    <p:extLst>
      <p:ext uri="{BB962C8B-B14F-4D97-AF65-F5344CB8AC3E}">
        <p14:creationId xmlns:p14="http://schemas.microsoft.com/office/powerpoint/2010/main" val="881489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emf"/><Relationship Id="rId7"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1.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الصفحة الرئيسية">
    <p:spTree>
      <p:nvGrpSpPr>
        <p:cNvPr id="1" name=""/>
        <p:cNvGrpSpPr/>
        <p:nvPr/>
      </p:nvGrpSpPr>
      <p:grpSpPr>
        <a:xfrm>
          <a:off x="0" y="0"/>
          <a:ext cx="0" cy="0"/>
          <a:chOff x="0" y="0"/>
          <a:chExt cx="0" cy="0"/>
        </a:xfrm>
      </p:grpSpPr>
      <p:sp>
        <p:nvSpPr>
          <p:cNvPr id="6" name="Picture Placeholder 18">
            <a:extLst>
              <a:ext uri="{FF2B5EF4-FFF2-40B4-BE49-F238E27FC236}">
                <a16:creationId xmlns:a16="http://schemas.microsoft.com/office/drawing/2014/main" id="{6611C6F5-8055-AA46-A236-8AD918713B9C}"/>
              </a:ext>
            </a:extLst>
          </p:cNvPr>
          <p:cNvSpPr>
            <a:spLocks noGrp="1"/>
          </p:cNvSpPr>
          <p:nvPr>
            <p:ph type="pic" idx="12" hasCustomPrompt="1"/>
          </p:nvPr>
        </p:nvSpPr>
        <p:spPr>
          <a:xfrm flipH="1">
            <a:off x="1210019" y="2607882"/>
            <a:ext cx="2975891" cy="2975891"/>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grpSp>
        <p:nvGrpSpPr>
          <p:cNvPr id="7" name="Group 6">
            <a:extLst>
              <a:ext uri="{FF2B5EF4-FFF2-40B4-BE49-F238E27FC236}">
                <a16:creationId xmlns:a16="http://schemas.microsoft.com/office/drawing/2014/main" id="{EB8CAD8A-44BB-FD4D-AD11-A32F70939FB0}"/>
              </a:ext>
            </a:extLst>
          </p:cNvPr>
          <p:cNvGrpSpPr/>
          <p:nvPr userDrawn="1"/>
        </p:nvGrpSpPr>
        <p:grpSpPr>
          <a:xfrm flipV="1">
            <a:off x="0" y="2989854"/>
            <a:ext cx="12192000" cy="2226327"/>
            <a:chOff x="44070" y="1918544"/>
            <a:chExt cx="16591967" cy="3046539"/>
          </a:xfrm>
          <a:solidFill>
            <a:schemeClr val="accent1">
              <a:lumMod val="60000"/>
              <a:lumOff val="40000"/>
            </a:schemeClr>
          </a:solidFill>
        </p:grpSpPr>
        <p:grpSp>
          <p:nvGrpSpPr>
            <p:cNvPr id="8" name="Group 7">
              <a:extLst>
                <a:ext uri="{FF2B5EF4-FFF2-40B4-BE49-F238E27FC236}">
                  <a16:creationId xmlns:a16="http://schemas.microsoft.com/office/drawing/2014/main" id="{A0599AE5-D3E6-A749-AE0A-779FCFDEACBF}"/>
                </a:ext>
              </a:extLst>
            </p:cNvPr>
            <p:cNvGrpSpPr/>
            <p:nvPr/>
          </p:nvGrpSpPr>
          <p:grpSpPr>
            <a:xfrm rot="10800000" flipH="1">
              <a:off x="44070" y="3559555"/>
              <a:ext cx="6629001" cy="1405528"/>
              <a:chOff x="4802629" y="2023474"/>
              <a:chExt cx="6629001" cy="1405528"/>
            </a:xfrm>
            <a:grpFill/>
          </p:grpSpPr>
          <p:sp>
            <p:nvSpPr>
              <p:cNvPr id="13" name="Rectangle 12">
                <a:extLst>
                  <a:ext uri="{FF2B5EF4-FFF2-40B4-BE49-F238E27FC236}">
                    <a16:creationId xmlns:a16="http://schemas.microsoft.com/office/drawing/2014/main" id="{78DF3642-0962-F24A-BFBC-9894FFB55462}"/>
                  </a:ext>
                </a:extLst>
              </p:cNvPr>
              <p:cNvSpPr/>
              <p:nvPr userDrawn="1"/>
            </p:nvSpPr>
            <p:spPr>
              <a:xfrm>
                <a:off x="4802629" y="3200401"/>
                <a:ext cx="1332853" cy="2286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dirty="0"/>
              </a:p>
            </p:txBody>
          </p:sp>
          <p:sp>
            <p:nvSpPr>
              <p:cNvPr id="14" name="Rectangle 13">
                <a:extLst>
                  <a:ext uri="{FF2B5EF4-FFF2-40B4-BE49-F238E27FC236}">
                    <a16:creationId xmlns:a16="http://schemas.microsoft.com/office/drawing/2014/main" id="{F13155A9-F24C-B642-A217-08F4178E23DF}"/>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sp>
            <p:nvSpPr>
              <p:cNvPr id="15" name="Freeform: Shape 9">
                <a:extLst>
                  <a:ext uri="{FF2B5EF4-FFF2-40B4-BE49-F238E27FC236}">
                    <a16:creationId xmlns:a16="http://schemas.microsoft.com/office/drawing/2014/main" id="{2A5B9162-0B8A-F240-9286-A01F16A7F330}"/>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grpSp>
        <p:grpSp>
          <p:nvGrpSpPr>
            <p:cNvPr id="9" name="Group 8">
              <a:extLst>
                <a:ext uri="{FF2B5EF4-FFF2-40B4-BE49-F238E27FC236}">
                  <a16:creationId xmlns:a16="http://schemas.microsoft.com/office/drawing/2014/main" id="{7884DBF1-C06A-214D-A52A-BF8DCAC7B0A9}"/>
                </a:ext>
              </a:extLst>
            </p:cNvPr>
            <p:cNvGrpSpPr/>
            <p:nvPr/>
          </p:nvGrpSpPr>
          <p:grpSpPr>
            <a:xfrm flipH="1">
              <a:off x="760370" y="1918544"/>
              <a:ext cx="15875667" cy="1405526"/>
              <a:chOff x="-4444037" y="2023474"/>
              <a:chExt cx="15875667" cy="1405526"/>
            </a:xfrm>
            <a:grpFill/>
          </p:grpSpPr>
          <p:sp>
            <p:nvSpPr>
              <p:cNvPr id="10" name="Rectangle 9">
                <a:extLst>
                  <a:ext uri="{FF2B5EF4-FFF2-40B4-BE49-F238E27FC236}">
                    <a16:creationId xmlns:a16="http://schemas.microsoft.com/office/drawing/2014/main" id="{105539B5-C86A-ED48-8002-767FA340AAE0}"/>
                  </a:ext>
                </a:extLst>
              </p:cNvPr>
              <p:cNvSpPr/>
              <p:nvPr userDrawn="1"/>
            </p:nvSpPr>
            <p:spPr>
              <a:xfrm>
                <a:off x="-4444037" y="3200399"/>
                <a:ext cx="10579518" cy="2286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554DA486-461F-C14F-970A-C69BA5DB6082}"/>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5">
                <a:extLst>
                  <a:ext uri="{FF2B5EF4-FFF2-40B4-BE49-F238E27FC236}">
                    <a16:creationId xmlns:a16="http://schemas.microsoft.com/office/drawing/2014/main" id="{CD2EB0AE-1641-7A43-B281-79E23C30B74C}"/>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grpSp>
      </p:grpSp>
    </p:spTree>
    <p:extLst>
      <p:ext uri="{BB962C8B-B14F-4D97-AF65-F5344CB8AC3E}">
        <p14:creationId xmlns:p14="http://schemas.microsoft.com/office/powerpoint/2010/main" val="4258316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المرحلة التعليمية - ٦">
    <p:spTree>
      <p:nvGrpSpPr>
        <p:cNvPr id="1" name=""/>
        <p:cNvGrpSpPr/>
        <p:nvPr/>
      </p:nvGrpSpPr>
      <p:grpSpPr>
        <a:xfrm>
          <a:off x="0" y="0"/>
          <a:ext cx="0" cy="0"/>
          <a:chOff x="0" y="0"/>
          <a:chExt cx="0" cy="0"/>
        </a:xfrm>
      </p:grpSpPr>
      <p:pic>
        <p:nvPicPr>
          <p:cNvPr id="31" name="Graphic 30">
            <a:extLst>
              <a:ext uri="{FF2B5EF4-FFF2-40B4-BE49-F238E27FC236}">
                <a16:creationId xmlns:a16="http://schemas.microsoft.com/office/drawing/2014/main" id="{33D4E961-0C94-2744-ADC2-0AAC38E35845}"/>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4010979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المرحلة التعليمية - ٦">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61DCABD-1EAF-BD45-B587-90F02EA4C586}"/>
              </a:ext>
            </a:extLst>
          </p:cNvPr>
          <p:cNvSpPr>
            <a:spLocks noGrp="1"/>
          </p:cNvSpPr>
          <p:nvPr>
            <p:ph type="pic" sz="quarter" idx="10"/>
          </p:nvPr>
        </p:nvSpPr>
        <p:spPr>
          <a:xfrm>
            <a:off x="917211" y="0"/>
            <a:ext cx="4057650" cy="6858000"/>
          </a:xfrm>
          <a:prstGeom prst="rect">
            <a:avLst/>
          </a:prstGeom>
          <a:solidFill>
            <a:schemeClr val="bg1">
              <a:lumMod val="95000"/>
            </a:schemeClr>
          </a:solidFill>
        </p:spPr>
        <p:txBody>
          <a:bodyPr/>
          <a:lstStyle/>
          <a:p>
            <a:pPr marL="228594" indent="-228594" algn="l" defTabSz="914377" rtl="0" eaLnBrk="1" latinLnBrk="0" hangingPunct="1">
              <a:lnSpc>
                <a:spcPct val="90000"/>
              </a:lnSpc>
              <a:spcBef>
                <a:spcPts val="1000"/>
              </a:spcBef>
              <a:buFont typeface="Arial" panose="020B0604020202020204" pitchFamily="34" charset="0"/>
              <a:buChar char="•"/>
            </a:pPr>
            <a:endParaRPr lang="en-US"/>
          </a:p>
        </p:txBody>
      </p:sp>
      <p:pic>
        <p:nvPicPr>
          <p:cNvPr id="5" name="Graphic 4">
            <a:extLst>
              <a:ext uri="{FF2B5EF4-FFF2-40B4-BE49-F238E27FC236}">
                <a16:creationId xmlns:a16="http://schemas.microsoft.com/office/drawing/2014/main" id="{13ADA13F-C2A7-624F-B9D3-0F0511EA4D8A}"/>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4259036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المرحلة التعليمية - ٦">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61DCABD-1EAF-BD45-B587-90F02EA4C586}"/>
              </a:ext>
            </a:extLst>
          </p:cNvPr>
          <p:cNvSpPr>
            <a:spLocks noGrp="1"/>
          </p:cNvSpPr>
          <p:nvPr>
            <p:ph type="pic" sz="quarter" idx="10"/>
          </p:nvPr>
        </p:nvSpPr>
        <p:spPr>
          <a:xfrm>
            <a:off x="5298370" y="-1"/>
            <a:ext cx="6893630" cy="4397447"/>
          </a:xfrm>
          <a:prstGeom prst="rect">
            <a:avLst/>
          </a:prstGeom>
          <a:solidFill>
            <a:schemeClr val="bg1">
              <a:lumMod val="95000"/>
            </a:schemeClr>
          </a:solidFill>
        </p:spPr>
        <p:txBody>
          <a:bodyPr/>
          <a:lstStyle/>
          <a:p>
            <a:pPr marL="228594" indent="-228594" algn="l" defTabSz="914377" rtl="0" eaLnBrk="1" latinLnBrk="0" hangingPunct="1">
              <a:lnSpc>
                <a:spcPct val="90000"/>
              </a:lnSpc>
              <a:spcBef>
                <a:spcPts val="1000"/>
              </a:spcBef>
              <a:buFont typeface="Arial" panose="020B0604020202020204" pitchFamily="34" charset="0"/>
              <a:buChar char="•"/>
            </a:pPr>
            <a:endParaRPr lang="en-US" dirty="0"/>
          </a:p>
        </p:txBody>
      </p:sp>
      <p:sp>
        <p:nvSpPr>
          <p:cNvPr id="150" name="Rectangle 149">
            <a:extLst>
              <a:ext uri="{FF2B5EF4-FFF2-40B4-BE49-F238E27FC236}">
                <a16:creationId xmlns:a16="http://schemas.microsoft.com/office/drawing/2014/main" id="{BF645C9C-170A-B94C-98F7-487AAFF3F500}"/>
              </a:ext>
            </a:extLst>
          </p:cNvPr>
          <p:cNvSpPr/>
          <p:nvPr userDrawn="1"/>
        </p:nvSpPr>
        <p:spPr>
          <a:xfrm>
            <a:off x="-1" y="4397447"/>
            <a:ext cx="12192001" cy="2467478"/>
          </a:xfrm>
          <a:prstGeom prst="rect">
            <a:avLst/>
          </a:prstGeom>
          <a:solidFill>
            <a:srgbClr val="0097D7"/>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1" name="Rectangle 150">
            <a:extLst>
              <a:ext uri="{FF2B5EF4-FFF2-40B4-BE49-F238E27FC236}">
                <a16:creationId xmlns:a16="http://schemas.microsoft.com/office/drawing/2014/main" id="{6CD0B032-9BDF-6944-9BE5-181F51389F50}"/>
              </a:ext>
            </a:extLst>
          </p:cNvPr>
          <p:cNvSpPr/>
          <p:nvPr userDrawn="1"/>
        </p:nvSpPr>
        <p:spPr>
          <a:xfrm>
            <a:off x="8952511" y="4992065"/>
            <a:ext cx="2520000" cy="1438789"/>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2" name="Isosceles Triangle 4">
            <a:extLst>
              <a:ext uri="{FF2B5EF4-FFF2-40B4-BE49-F238E27FC236}">
                <a16:creationId xmlns:a16="http://schemas.microsoft.com/office/drawing/2014/main" id="{DCBFBA9C-CDA5-564B-A644-387B47D7477A}"/>
              </a:ext>
            </a:extLst>
          </p:cNvPr>
          <p:cNvSpPr/>
          <p:nvPr userDrawn="1"/>
        </p:nvSpPr>
        <p:spPr>
          <a:xfrm>
            <a:off x="10068511" y="4705903"/>
            <a:ext cx="288000" cy="288000"/>
          </a:xfrm>
          <a:prstGeom prst="triangl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3" name="Rectangle 152">
            <a:extLst>
              <a:ext uri="{FF2B5EF4-FFF2-40B4-BE49-F238E27FC236}">
                <a16:creationId xmlns:a16="http://schemas.microsoft.com/office/drawing/2014/main" id="{76AFCCA2-4AB1-0140-AD41-9209F05DE3EF}"/>
              </a:ext>
            </a:extLst>
          </p:cNvPr>
          <p:cNvSpPr/>
          <p:nvPr userDrawn="1"/>
        </p:nvSpPr>
        <p:spPr>
          <a:xfrm>
            <a:off x="6211195" y="4992065"/>
            <a:ext cx="2520000" cy="1438789"/>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4" name="Isosceles Triangle 6">
            <a:extLst>
              <a:ext uri="{FF2B5EF4-FFF2-40B4-BE49-F238E27FC236}">
                <a16:creationId xmlns:a16="http://schemas.microsoft.com/office/drawing/2014/main" id="{A97A3492-E26E-D146-B33B-50422A2660B9}"/>
              </a:ext>
            </a:extLst>
          </p:cNvPr>
          <p:cNvSpPr/>
          <p:nvPr userDrawn="1"/>
        </p:nvSpPr>
        <p:spPr>
          <a:xfrm>
            <a:off x="7327195" y="4711553"/>
            <a:ext cx="288000" cy="288000"/>
          </a:xfrm>
          <a:prstGeom prst="triangl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5" name="Rectangle 154">
            <a:extLst>
              <a:ext uri="{FF2B5EF4-FFF2-40B4-BE49-F238E27FC236}">
                <a16:creationId xmlns:a16="http://schemas.microsoft.com/office/drawing/2014/main" id="{D9791CCB-EFF4-184A-9592-9E0745BECC81}"/>
              </a:ext>
            </a:extLst>
          </p:cNvPr>
          <p:cNvSpPr/>
          <p:nvPr userDrawn="1"/>
        </p:nvSpPr>
        <p:spPr>
          <a:xfrm>
            <a:off x="3469880" y="4992065"/>
            <a:ext cx="2520000" cy="1438789"/>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6" name="Isosceles Triangle 8">
            <a:extLst>
              <a:ext uri="{FF2B5EF4-FFF2-40B4-BE49-F238E27FC236}">
                <a16:creationId xmlns:a16="http://schemas.microsoft.com/office/drawing/2014/main" id="{4973A4EA-04F3-384E-9C41-1418BD4CD048}"/>
              </a:ext>
            </a:extLst>
          </p:cNvPr>
          <p:cNvSpPr/>
          <p:nvPr userDrawn="1"/>
        </p:nvSpPr>
        <p:spPr>
          <a:xfrm>
            <a:off x="4585880" y="4705427"/>
            <a:ext cx="288000" cy="288000"/>
          </a:xfrm>
          <a:prstGeom prst="triangl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7" name="Rectangle 156">
            <a:extLst>
              <a:ext uri="{FF2B5EF4-FFF2-40B4-BE49-F238E27FC236}">
                <a16:creationId xmlns:a16="http://schemas.microsoft.com/office/drawing/2014/main" id="{2C3D4131-74E4-F14A-B874-7FCCDF166658}"/>
              </a:ext>
            </a:extLst>
          </p:cNvPr>
          <p:cNvSpPr/>
          <p:nvPr userDrawn="1"/>
        </p:nvSpPr>
        <p:spPr>
          <a:xfrm>
            <a:off x="728565" y="4992065"/>
            <a:ext cx="2520000" cy="1438789"/>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sp>
        <p:nvSpPr>
          <p:cNvPr id="158" name="Isosceles Triangle 10">
            <a:extLst>
              <a:ext uri="{FF2B5EF4-FFF2-40B4-BE49-F238E27FC236}">
                <a16:creationId xmlns:a16="http://schemas.microsoft.com/office/drawing/2014/main" id="{41597242-450B-6E41-AB44-C814B177678B}"/>
              </a:ext>
            </a:extLst>
          </p:cNvPr>
          <p:cNvSpPr/>
          <p:nvPr userDrawn="1"/>
        </p:nvSpPr>
        <p:spPr>
          <a:xfrm>
            <a:off x="1844565" y="4710345"/>
            <a:ext cx="288000" cy="288000"/>
          </a:xfrm>
          <a:prstGeom prst="triangle">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1800" b="0" i="0" u="none" strike="noStrike" kern="0" cap="none" spc="0" normalizeH="0" baseline="0" noProof="0">
              <a:ln>
                <a:noFill/>
              </a:ln>
              <a:solidFill>
                <a:prstClr val="white"/>
              </a:solidFill>
              <a:effectLst/>
              <a:uLnTx/>
              <a:uFillTx/>
              <a:latin typeface="Arial"/>
              <a:ea typeface="Arial Unicode MS"/>
              <a:cs typeface="+mn-cs"/>
            </a:endParaRPr>
          </a:p>
        </p:txBody>
      </p:sp>
      <p:pic>
        <p:nvPicPr>
          <p:cNvPr id="294" name="Graphic 293">
            <a:extLst>
              <a:ext uri="{FF2B5EF4-FFF2-40B4-BE49-F238E27FC236}">
                <a16:creationId xmlns:a16="http://schemas.microsoft.com/office/drawing/2014/main" id="{757AA6CF-A0AC-C943-BF6E-1F418828E24E}"/>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18234955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صفحة أسئلة نهاية الدرس">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737656BC-1C45-4743-BC4E-F8FCBDA4319E}"/>
              </a:ext>
            </a:extLst>
          </p:cNvPr>
          <p:cNvSpPr/>
          <p:nvPr userDrawn="1"/>
        </p:nvSpPr>
        <p:spPr>
          <a:xfrm flipH="1">
            <a:off x="-1812" y="987552"/>
            <a:ext cx="12210287" cy="5870448"/>
          </a:xfrm>
          <a:custGeom>
            <a:avLst/>
            <a:gdLst>
              <a:gd name="connsiteX0" fmla="*/ 18288 w 12271248"/>
              <a:gd name="connsiteY0" fmla="*/ 164592 h 5907024"/>
              <a:gd name="connsiteX1" fmla="*/ 1152144 w 12271248"/>
              <a:gd name="connsiteY1" fmla="*/ 164592 h 5907024"/>
              <a:gd name="connsiteX2" fmla="*/ 2011680 w 12271248"/>
              <a:gd name="connsiteY2" fmla="*/ 1060704 h 5907024"/>
              <a:gd name="connsiteX3" fmla="*/ 3017520 w 12271248"/>
              <a:gd name="connsiteY3" fmla="*/ 0 h 5907024"/>
              <a:gd name="connsiteX4" fmla="*/ 12271248 w 12271248"/>
              <a:gd name="connsiteY4" fmla="*/ 0 h 5907024"/>
              <a:gd name="connsiteX5" fmla="*/ 12271248 w 12271248"/>
              <a:gd name="connsiteY5" fmla="*/ 5907024 h 5907024"/>
              <a:gd name="connsiteX6" fmla="*/ 0 w 12271248"/>
              <a:gd name="connsiteY6" fmla="*/ 5907024 h 5907024"/>
              <a:gd name="connsiteX7" fmla="*/ 18288 w 12271248"/>
              <a:gd name="connsiteY7" fmla="*/ 164592 h 590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71248" h="5907024">
                <a:moveTo>
                  <a:pt x="18288" y="164592"/>
                </a:moveTo>
                <a:lnTo>
                  <a:pt x="1152144" y="164592"/>
                </a:lnTo>
                <a:lnTo>
                  <a:pt x="2011680" y="1060704"/>
                </a:lnTo>
                <a:lnTo>
                  <a:pt x="3017520" y="0"/>
                </a:lnTo>
                <a:lnTo>
                  <a:pt x="12271248" y="0"/>
                </a:lnTo>
                <a:lnTo>
                  <a:pt x="12271248" y="5907024"/>
                </a:lnTo>
                <a:lnTo>
                  <a:pt x="0" y="5907024"/>
                </a:lnTo>
                <a:lnTo>
                  <a:pt x="18288" y="16459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x-none">
              <a:solidFill>
                <a:prstClr val="white"/>
              </a:solidFill>
              <a:latin typeface="Calibri" panose="020F0502020204030204"/>
            </a:endParaRPr>
          </a:p>
        </p:txBody>
      </p:sp>
      <p:sp>
        <p:nvSpPr>
          <p:cNvPr id="31" name="Freeform: Shape 17">
            <a:extLst>
              <a:ext uri="{FF2B5EF4-FFF2-40B4-BE49-F238E27FC236}">
                <a16:creationId xmlns:a16="http://schemas.microsoft.com/office/drawing/2014/main" id="{E8FCE7E0-F4D7-7E44-88D9-FEC854ACC48C}"/>
              </a:ext>
            </a:extLst>
          </p:cNvPr>
          <p:cNvSpPr/>
          <p:nvPr/>
        </p:nvSpPr>
        <p:spPr>
          <a:xfrm flipH="1">
            <a:off x="9444171" y="335716"/>
            <a:ext cx="1504933" cy="1504933"/>
          </a:xfrm>
          <a:custGeom>
            <a:avLst/>
            <a:gdLst>
              <a:gd name="connsiteX0" fmla="*/ 1008633 w 2017267"/>
              <a:gd name="connsiteY0" fmla="*/ 0 h 2017267"/>
              <a:gd name="connsiteX1" fmla="*/ 1091617 w 2017267"/>
              <a:gd name="connsiteY1" fmla="*/ 34373 h 2017267"/>
              <a:gd name="connsiteX2" fmla="*/ 1982894 w 2017267"/>
              <a:gd name="connsiteY2" fmla="*/ 925651 h 2017267"/>
              <a:gd name="connsiteX3" fmla="*/ 1982894 w 2017267"/>
              <a:gd name="connsiteY3" fmla="*/ 1091617 h 2017267"/>
              <a:gd name="connsiteX4" fmla="*/ 1091617 w 2017267"/>
              <a:gd name="connsiteY4" fmla="*/ 1982894 h 2017267"/>
              <a:gd name="connsiteX5" fmla="*/ 925651 w 2017267"/>
              <a:gd name="connsiteY5" fmla="*/ 1982894 h 2017267"/>
              <a:gd name="connsiteX6" fmla="*/ 34373 w 2017267"/>
              <a:gd name="connsiteY6" fmla="*/ 1091616 h 2017267"/>
              <a:gd name="connsiteX7" fmla="*/ 34373 w 2017267"/>
              <a:gd name="connsiteY7" fmla="*/ 925650 h 2017267"/>
              <a:gd name="connsiteX8" fmla="*/ 925650 w 2017267"/>
              <a:gd name="connsiteY8" fmla="*/ 34373 h 2017267"/>
              <a:gd name="connsiteX9" fmla="*/ 1008633 w 2017267"/>
              <a:gd name="connsiteY9" fmla="*/ 0 h 20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7267" h="2017267">
                <a:moveTo>
                  <a:pt x="1008633" y="0"/>
                </a:moveTo>
                <a:cubicBezTo>
                  <a:pt x="1038667" y="0"/>
                  <a:pt x="1068701" y="11457"/>
                  <a:pt x="1091617" y="34373"/>
                </a:cubicBezTo>
                <a:lnTo>
                  <a:pt x="1982894" y="925651"/>
                </a:lnTo>
                <a:cubicBezTo>
                  <a:pt x="2028725" y="971481"/>
                  <a:pt x="2028725" y="1045787"/>
                  <a:pt x="1982894" y="1091617"/>
                </a:cubicBezTo>
                <a:lnTo>
                  <a:pt x="1091617" y="1982894"/>
                </a:lnTo>
                <a:cubicBezTo>
                  <a:pt x="1045787" y="2028725"/>
                  <a:pt x="971481" y="2028725"/>
                  <a:pt x="925651" y="1982894"/>
                </a:cubicBezTo>
                <a:lnTo>
                  <a:pt x="34373" y="1091616"/>
                </a:lnTo>
                <a:cubicBezTo>
                  <a:pt x="-11457" y="1045786"/>
                  <a:pt x="-11457" y="971481"/>
                  <a:pt x="34373" y="925650"/>
                </a:cubicBezTo>
                <a:lnTo>
                  <a:pt x="925650" y="34373"/>
                </a:lnTo>
                <a:cubicBezTo>
                  <a:pt x="948565" y="11457"/>
                  <a:pt x="978599" y="0"/>
                  <a:pt x="10086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DCB9BEA-5D49-9D47-B509-9216D2BFFFEC}"/>
              </a:ext>
            </a:extLst>
          </p:cNvPr>
          <p:cNvSpPr/>
          <p:nvPr/>
        </p:nvSpPr>
        <p:spPr>
          <a:xfrm flipH="1">
            <a:off x="9889348" y="-27363"/>
            <a:ext cx="685867" cy="2400657"/>
          </a:xfrm>
          <a:prstGeom prst="rect">
            <a:avLst/>
          </a:prstGeom>
        </p:spPr>
        <p:txBody>
          <a:bodyPr wrap="square">
            <a:spAutoFit/>
          </a:bodyPr>
          <a:lstStyle/>
          <a:p>
            <a:pPr algn="r" rtl="1"/>
            <a:r>
              <a:rPr lang="en-US" sz="15000" b="1" dirty="0">
                <a:solidFill>
                  <a:schemeClr val="bg1"/>
                </a:solidFill>
                <a:latin typeface="Adobe Arabic" panose="02040503050201020203" pitchFamily="18" charset="-78"/>
                <a:ea typeface="GE SS Two Light" panose="020A0503020102020204" pitchFamily="18" charset="-78"/>
                <a:cs typeface="Adobe Arabic" panose="02040503050201020203" pitchFamily="18" charset="-78"/>
              </a:rPr>
              <a:t>?</a:t>
            </a:r>
            <a:endParaRPr lang="x-none" sz="15000" b="1" dirty="0">
              <a:solidFill>
                <a:schemeClr val="bg1"/>
              </a:solidFill>
              <a:latin typeface="Adobe Arabic" panose="02040503050201020203" pitchFamily="18" charset="-78"/>
              <a:cs typeface="Adobe Arabic" panose="02040503050201020203" pitchFamily="18" charset="-78"/>
            </a:endParaRPr>
          </a:p>
        </p:txBody>
      </p:sp>
      <p:grpSp>
        <p:nvGrpSpPr>
          <p:cNvPr id="33" name="Group 32">
            <a:extLst>
              <a:ext uri="{FF2B5EF4-FFF2-40B4-BE49-F238E27FC236}">
                <a16:creationId xmlns:a16="http://schemas.microsoft.com/office/drawing/2014/main" id="{0D8CB12A-0005-E348-98AE-29700E8A197A}"/>
              </a:ext>
            </a:extLst>
          </p:cNvPr>
          <p:cNvGrpSpPr/>
          <p:nvPr/>
        </p:nvGrpSpPr>
        <p:grpSpPr>
          <a:xfrm flipV="1">
            <a:off x="-1812" y="531601"/>
            <a:ext cx="12191999" cy="1113164"/>
            <a:chOff x="-24048006" y="1918544"/>
            <a:chExt cx="33183930" cy="3046539"/>
          </a:xfrm>
          <a:solidFill>
            <a:schemeClr val="accent1">
              <a:lumMod val="60000"/>
              <a:lumOff val="40000"/>
            </a:schemeClr>
          </a:solidFill>
        </p:grpSpPr>
        <p:grpSp>
          <p:nvGrpSpPr>
            <p:cNvPr id="34" name="Group 33">
              <a:extLst>
                <a:ext uri="{FF2B5EF4-FFF2-40B4-BE49-F238E27FC236}">
                  <a16:creationId xmlns:a16="http://schemas.microsoft.com/office/drawing/2014/main" id="{3D6AD16F-9F27-D944-9FA2-96E7B79F1746}"/>
                </a:ext>
              </a:extLst>
            </p:cNvPr>
            <p:cNvGrpSpPr/>
            <p:nvPr/>
          </p:nvGrpSpPr>
          <p:grpSpPr>
            <a:xfrm rot="10800000" flipH="1">
              <a:off x="-24048006" y="3559555"/>
              <a:ext cx="30721077" cy="1405528"/>
              <a:chOff x="-19289447" y="2023474"/>
              <a:chExt cx="30721077" cy="1405528"/>
            </a:xfrm>
            <a:grpFill/>
          </p:grpSpPr>
          <p:sp>
            <p:nvSpPr>
              <p:cNvPr id="39" name="Rectangle 38">
                <a:extLst>
                  <a:ext uri="{FF2B5EF4-FFF2-40B4-BE49-F238E27FC236}">
                    <a16:creationId xmlns:a16="http://schemas.microsoft.com/office/drawing/2014/main" id="{FCBD1000-5F10-FF4E-992D-79E6D4FF3D70}"/>
                  </a:ext>
                </a:extLst>
              </p:cNvPr>
              <p:cNvSpPr/>
              <p:nvPr userDrawn="1"/>
            </p:nvSpPr>
            <p:spPr>
              <a:xfrm>
                <a:off x="-19289447" y="3139002"/>
                <a:ext cx="25424937" cy="29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dirty="0"/>
              </a:p>
            </p:txBody>
          </p:sp>
          <p:sp>
            <p:nvSpPr>
              <p:cNvPr id="40" name="Rectangle 39">
                <a:extLst>
                  <a:ext uri="{FF2B5EF4-FFF2-40B4-BE49-F238E27FC236}">
                    <a16:creationId xmlns:a16="http://schemas.microsoft.com/office/drawing/2014/main" id="{2728D07D-4F97-0842-B3D0-8CDE1A475563}"/>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sp>
            <p:nvSpPr>
              <p:cNvPr id="41" name="Freeform: Shape 9">
                <a:extLst>
                  <a:ext uri="{FF2B5EF4-FFF2-40B4-BE49-F238E27FC236}">
                    <a16:creationId xmlns:a16="http://schemas.microsoft.com/office/drawing/2014/main" id="{ECD88AF7-C3EF-9C48-B66D-92DE09B52A03}"/>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6F18249C-3EF0-F747-8340-8EDD2052E39C}"/>
                </a:ext>
              </a:extLst>
            </p:cNvPr>
            <p:cNvGrpSpPr/>
            <p:nvPr/>
          </p:nvGrpSpPr>
          <p:grpSpPr>
            <a:xfrm flipH="1">
              <a:off x="760370" y="1918544"/>
              <a:ext cx="8375554" cy="1405531"/>
              <a:chOff x="3056076" y="2023474"/>
              <a:chExt cx="8375554" cy="1405531"/>
            </a:xfrm>
            <a:grpFill/>
          </p:grpSpPr>
          <p:sp>
            <p:nvSpPr>
              <p:cNvPr id="36" name="Rectangle 35">
                <a:extLst>
                  <a:ext uri="{FF2B5EF4-FFF2-40B4-BE49-F238E27FC236}">
                    <a16:creationId xmlns:a16="http://schemas.microsoft.com/office/drawing/2014/main" id="{B65AAE35-B415-B444-88CB-A08A2329304E}"/>
                  </a:ext>
                </a:extLst>
              </p:cNvPr>
              <p:cNvSpPr/>
              <p:nvPr userDrawn="1"/>
            </p:nvSpPr>
            <p:spPr>
              <a:xfrm>
                <a:off x="3056076" y="3200406"/>
                <a:ext cx="3079404" cy="2285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75EA296-FFE3-4842-AFB6-DB2EFF541EED}"/>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5">
                <a:extLst>
                  <a:ext uri="{FF2B5EF4-FFF2-40B4-BE49-F238E27FC236}">
                    <a16:creationId xmlns:a16="http://schemas.microsoft.com/office/drawing/2014/main" id="{175EED14-E243-5C4B-8BD2-7942B5A83274}"/>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a:p>
            </p:txBody>
          </p:sp>
        </p:grpSp>
      </p:grpSp>
      <p:pic>
        <p:nvPicPr>
          <p:cNvPr id="17" name="Graphic 16">
            <a:extLst>
              <a:ext uri="{FF2B5EF4-FFF2-40B4-BE49-F238E27FC236}">
                <a16:creationId xmlns:a16="http://schemas.microsoft.com/office/drawing/2014/main" id="{02253B45-F2B3-DA4B-ADB0-62CDB7DA3091}"/>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
        <p:nvSpPr>
          <p:cNvPr id="18" name="Title 1">
            <a:extLst>
              <a:ext uri="{FF2B5EF4-FFF2-40B4-BE49-F238E27FC236}">
                <a16:creationId xmlns:a16="http://schemas.microsoft.com/office/drawing/2014/main" id="{8F1D2377-54E5-434F-AD49-A359A39E2DD6}"/>
              </a:ext>
            </a:extLst>
          </p:cNvPr>
          <p:cNvSpPr txBox="1">
            <a:spLocks/>
          </p:cNvSpPr>
          <p:nvPr userDrawn="1"/>
        </p:nvSpPr>
        <p:spPr>
          <a:xfrm flipH="1">
            <a:off x="909490" y="8283"/>
            <a:ext cx="9912792"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algn="l" rtl="0"/>
            <a:r>
              <a:rPr lang="en-US" sz="2800" b="1" i="0" dirty="0">
                <a:latin typeface="Myriad Pro Light" panose="020B0403030403020204" pitchFamily="34" charset="0"/>
              </a:rPr>
              <a:t>End of Lesson Questions</a:t>
            </a:r>
            <a:endParaRPr lang="en-US" sz="2800" b="1" i="0" dirty="0">
              <a:solidFill>
                <a:schemeClr val="bg2">
                  <a:lumMod val="25000"/>
                </a:schemeClr>
              </a:solidFill>
              <a:latin typeface="Myriad Pro Light" panose="020B0403030403020204" pitchFamily="34" charset="0"/>
              <a:ea typeface="GE SS Two Medium" panose="020A0503020102020204" pitchFamily="18" charset="-78"/>
              <a:cs typeface="GE SS Two Medium" panose="020A0503020102020204" pitchFamily="18" charset="-78"/>
            </a:endParaRPr>
          </a:p>
        </p:txBody>
      </p:sp>
    </p:spTree>
    <p:extLst>
      <p:ext uri="{BB962C8B-B14F-4D97-AF65-F5344CB8AC3E}">
        <p14:creationId xmlns:p14="http://schemas.microsoft.com/office/powerpoint/2010/main" val="21719994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صفحة المراجع">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737656BC-1C45-4743-BC4E-F8FCBDA4319E}"/>
              </a:ext>
            </a:extLst>
          </p:cNvPr>
          <p:cNvSpPr/>
          <p:nvPr userDrawn="1"/>
        </p:nvSpPr>
        <p:spPr>
          <a:xfrm flipH="1">
            <a:off x="-9144" y="987552"/>
            <a:ext cx="12210287" cy="5870448"/>
          </a:xfrm>
          <a:custGeom>
            <a:avLst/>
            <a:gdLst>
              <a:gd name="connsiteX0" fmla="*/ 18288 w 12271248"/>
              <a:gd name="connsiteY0" fmla="*/ 164592 h 5907024"/>
              <a:gd name="connsiteX1" fmla="*/ 1152144 w 12271248"/>
              <a:gd name="connsiteY1" fmla="*/ 164592 h 5907024"/>
              <a:gd name="connsiteX2" fmla="*/ 2011680 w 12271248"/>
              <a:gd name="connsiteY2" fmla="*/ 1060704 h 5907024"/>
              <a:gd name="connsiteX3" fmla="*/ 3017520 w 12271248"/>
              <a:gd name="connsiteY3" fmla="*/ 0 h 5907024"/>
              <a:gd name="connsiteX4" fmla="*/ 12271248 w 12271248"/>
              <a:gd name="connsiteY4" fmla="*/ 0 h 5907024"/>
              <a:gd name="connsiteX5" fmla="*/ 12271248 w 12271248"/>
              <a:gd name="connsiteY5" fmla="*/ 5907024 h 5907024"/>
              <a:gd name="connsiteX6" fmla="*/ 0 w 12271248"/>
              <a:gd name="connsiteY6" fmla="*/ 5907024 h 5907024"/>
              <a:gd name="connsiteX7" fmla="*/ 18288 w 12271248"/>
              <a:gd name="connsiteY7" fmla="*/ 164592 h 590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71248" h="5907024">
                <a:moveTo>
                  <a:pt x="18288" y="164592"/>
                </a:moveTo>
                <a:lnTo>
                  <a:pt x="1152144" y="164592"/>
                </a:lnTo>
                <a:lnTo>
                  <a:pt x="2011680" y="1060704"/>
                </a:lnTo>
                <a:lnTo>
                  <a:pt x="3017520" y="0"/>
                </a:lnTo>
                <a:lnTo>
                  <a:pt x="12271248" y="0"/>
                </a:lnTo>
                <a:lnTo>
                  <a:pt x="12271248" y="5907024"/>
                </a:lnTo>
                <a:lnTo>
                  <a:pt x="0" y="5907024"/>
                </a:lnTo>
                <a:lnTo>
                  <a:pt x="18288" y="16459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x-none">
              <a:solidFill>
                <a:prstClr val="white"/>
              </a:solidFill>
              <a:latin typeface="Calibri" panose="020F0502020204030204"/>
            </a:endParaRPr>
          </a:p>
        </p:txBody>
      </p:sp>
      <p:sp>
        <p:nvSpPr>
          <p:cNvPr id="173" name="Rectangle 172">
            <a:extLst>
              <a:ext uri="{FF2B5EF4-FFF2-40B4-BE49-F238E27FC236}">
                <a16:creationId xmlns:a16="http://schemas.microsoft.com/office/drawing/2014/main" id="{FFAF48F0-8A9F-4643-BB2A-AF9545F753AE}"/>
              </a:ext>
            </a:extLst>
          </p:cNvPr>
          <p:cNvSpPr/>
          <p:nvPr userDrawn="1"/>
        </p:nvSpPr>
        <p:spPr>
          <a:xfrm flipH="1">
            <a:off x="709592" y="1784764"/>
            <a:ext cx="10698010" cy="4258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x-none"/>
          </a:p>
        </p:txBody>
      </p:sp>
      <p:sp>
        <p:nvSpPr>
          <p:cNvPr id="31" name="Freeform: Shape 17">
            <a:extLst>
              <a:ext uri="{FF2B5EF4-FFF2-40B4-BE49-F238E27FC236}">
                <a16:creationId xmlns:a16="http://schemas.microsoft.com/office/drawing/2014/main" id="{E8FCE7E0-F4D7-7E44-88D9-FEC854ACC48C}"/>
              </a:ext>
            </a:extLst>
          </p:cNvPr>
          <p:cNvSpPr/>
          <p:nvPr/>
        </p:nvSpPr>
        <p:spPr>
          <a:xfrm flipH="1">
            <a:off x="9424071" y="335716"/>
            <a:ext cx="1504933" cy="1504933"/>
          </a:xfrm>
          <a:custGeom>
            <a:avLst/>
            <a:gdLst>
              <a:gd name="connsiteX0" fmla="*/ 1008633 w 2017267"/>
              <a:gd name="connsiteY0" fmla="*/ 0 h 2017267"/>
              <a:gd name="connsiteX1" fmla="*/ 1091617 w 2017267"/>
              <a:gd name="connsiteY1" fmla="*/ 34373 h 2017267"/>
              <a:gd name="connsiteX2" fmla="*/ 1982894 w 2017267"/>
              <a:gd name="connsiteY2" fmla="*/ 925651 h 2017267"/>
              <a:gd name="connsiteX3" fmla="*/ 1982894 w 2017267"/>
              <a:gd name="connsiteY3" fmla="*/ 1091617 h 2017267"/>
              <a:gd name="connsiteX4" fmla="*/ 1091617 w 2017267"/>
              <a:gd name="connsiteY4" fmla="*/ 1982894 h 2017267"/>
              <a:gd name="connsiteX5" fmla="*/ 925651 w 2017267"/>
              <a:gd name="connsiteY5" fmla="*/ 1982894 h 2017267"/>
              <a:gd name="connsiteX6" fmla="*/ 34373 w 2017267"/>
              <a:gd name="connsiteY6" fmla="*/ 1091616 h 2017267"/>
              <a:gd name="connsiteX7" fmla="*/ 34373 w 2017267"/>
              <a:gd name="connsiteY7" fmla="*/ 925650 h 2017267"/>
              <a:gd name="connsiteX8" fmla="*/ 925650 w 2017267"/>
              <a:gd name="connsiteY8" fmla="*/ 34373 h 2017267"/>
              <a:gd name="connsiteX9" fmla="*/ 1008633 w 2017267"/>
              <a:gd name="connsiteY9" fmla="*/ 0 h 20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7267" h="2017267">
                <a:moveTo>
                  <a:pt x="1008633" y="0"/>
                </a:moveTo>
                <a:cubicBezTo>
                  <a:pt x="1038667" y="0"/>
                  <a:pt x="1068701" y="11457"/>
                  <a:pt x="1091617" y="34373"/>
                </a:cubicBezTo>
                <a:lnTo>
                  <a:pt x="1982894" y="925651"/>
                </a:lnTo>
                <a:cubicBezTo>
                  <a:pt x="2028725" y="971481"/>
                  <a:pt x="2028725" y="1045787"/>
                  <a:pt x="1982894" y="1091617"/>
                </a:cubicBezTo>
                <a:lnTo>
                  <a:pt x="1091617" y="1982894"/>
                </a:lnTo>
                <a:cubicBezTo>
                  <a:pt x="1045787" y="2028725"/>
                  <a:pt x="971481" y="2028725"/>
                  <a:pt x="925651" y="1982894"/>
                </a:cubicBezTo>
                <a:lnTo>
                  <a:pt x="34373" y="1091616"/>
                </a:lnTo>
                <a:cubicBezTo>
                  <a:pt x="-11457" y="1045786"/>
                  <a:pt x="-11457" y="971481"/>
                  <a:pt x="34373" y="925650"/>
                </a:cubicBezTo>
                <a:lnTo>
                  <a:pt x="925650" y="34373"/>
                </a:lnTo>
                <a:cubicBezTo>
                  <a:pt x="948565" y="11457"/>
                  <a:pt x="978599" y="0"/>
                  <a:pt x="10086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dirty="0"/>
          </a:p>
        </p:txBody>
      </p:sp>
      <p:grpSp>
        <p:nvGrpSpPr>
          <p:cNvPr id="33" name="Group 32">
            <a:extLst>
              <a:ext uri="{FF2B5EF4-FFF2-40B4-BE49-F238E27FC236}">
                <a16:creationId xmlns:a16="http://schemas.microsoft.com/office/drawing/2014/main" id="{0D8CB12A-0005-E348-98AE-29700E8A197A}"/>
              </a:ext>
            </a:extLst>
          </p:cNvPr>
          <p:cNvGrpSpPr/>
          <p:nvPr/>
        </p:nvGrpSpPr>
        <p:grpSpPr>
          <a:xfrm flipV="1">
            <a:off x="-9144" y="531601"/>
            <a:ext cx="12191999" cy="1113164"/>
            <a:chOff x="-24048006" y="1918544"/>
            <a:chExt cx="33183930" cy="3046539"/>
          </a:xfrm>
          <a:solidFill>
            <a:schemeClr val="accent1">
              <a:lumMod val="60000"/>
              <a:lumOff val="40000"/>
            </a:schemeClr>
          </a:solidFill>
        </p:grpSpPr>
        <p:grpSp>
          <p:nvGrpSpPr>
            <p:cNvPr id="34" name="Group 33">
              <a:extLst>
                <a:ext uri="{FF2B5EF4-FFF2-40B4-BE49-F238E27FC236}">
                  <a16:creationId xmlns:a16="http://schemas.microsoft.com/office/drawing/2014/main" id="{3D6AD16F-9F27-D944-9FA2-96E7B79F1746}"/>
                </a:ext>
              </a:extLst>
            </p:cNvPr>
            <p:cNvGrpSpPr/>
            <p:nvPr/>
          </p:nvGrpSpPr>
          <p:grpSpPr>
            <a:xfrm rot="10800000" flipH="1">
              <a:off x="-24048006" y="3559555"/>
              <a:ext cx="30721077" cy="1405528"/>
              <a:chOff x="-19289447" y="2023474"/>
              <a:chExt cx="30721077" cy="1405528"/>
            </a:xfrm>
            <a:grpFill/>
          </p:grpSpPr>
          <p:sp>
            <p:nvSpPr>
              <p:cNvPr id="39" name="Rectangle 38">
                <a:extLst>
                  <a:ext uri="{FF2B5EF4-FFF2-40B4-BE49-F238E27FC236}">
                    <a16:creationId xmlns:a16="http://schemas.microsoft.com/office/drawing/2014/main" id="{FCBD1000-5F10-FF4E-992D-79E6D4FF3D70}"/>
                  </a:ext>
                </a:extLst>
              </p:cNvPr>
              <p:cNvSpPr/>
              <p:nvPr userDrawn="1"/>
            </p:nvSpPr>
            <p:spPr>
              <a:xfrm>
                <a:off x="-19289447" y="3139002"/>
                <a:ext cx="25424937" cy="29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dirty="0"/>
              </a:p>
            </p:txBody>
          </p:sp>
          <p:sp>
            <p:nvSpPr>
              <p:cNvPr id="40" name="Rectangle 39">
                <a:extLst>
                  <a:ext uri="{FF2B5EF4-FFF2-40B4-BE49-F238E27FC236}">
                    <a16:creationId xmlns:a16="http://schemas.microsoft.com/office/drawing/2014/main" id="{2728D07D-4F97-0842-B3D0-8CDE1A475563}"/>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sp>
            <p:nvSpPr>
              <p:cNvPr id="41" name="Freeform: Shape 9">
                <a:extLst>
                  <a:ext uri="{FF2B5EF4-FFF2-40B4-BE49-F238E27FC236}">
                    <a16:creationId xmlns:a16="http://schemas.microsoft.com/office/drawing/2014/main" id="{ECD88AF7-C3EF-9C48-B66D-92DE09B52A03}"/>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6F18249C-3EF0-F747-8340-8EDD2052E39C}"/>
                </a:ext>
              </a:extLst>
            </p:cNvPr>
            <p:cNvGrpSpPr/>
            <p:nvPr/>
          </p:nvGrpSpPr>
          <p:grpSpPr>
            <a:xfrm flipH="1">
              <a:off x="760370" y="1918544"/>
              <a:ext cx="8375554" cy="1405531"/>
              <a:chOff x="3056076" y="2023474"/>
              <a:chExt cx="8375554" cy="1405531"/>
            </a:xfrm>
            <a:grpFill/>
          </p:grpSpPr>
          <p:sp>
            <p:nvSpPr>
              <p:cNvPr id="36" name="Rectangle 35">
                <a:extLst>
                  <a:ext uri="{FF2B5EF4-FFF2-40B4-BE49-F238E27FC236}">
                    <a16:creationId xmlns:a16="http://schemas.microsoft.com/office/drawing/2014/main" id="{B65AAE35-B415-B444-88CB-A08A2329304E}"/>
                  </a:ext>
                </a:extLst>
              </p:cNvPr>
              <p:cNvSpPr/>
              <p:nvPr userDrawn="1"/>
            </p:nvSpPr>
            <p:spPr>
              <a:xfrm>
                <a:off x="3056076" y="3200406"/>
                <a:ext cx="3079404" cy="2285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75EA296-FFE3-4842-AFB6-DB2EFF541EED}"/>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5">
                <a:extLst>
                  <a:ext uri="{FF2B5EF4-FFF2-40B4-BE49-F238E27FC236}">
                    <a16:creationId xmlns:a16="http://schemas.microsoft.com/office/drawing/2014/main" id="{175EED14-E243-5C4B-8BD2-7942B5A83274}"/>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a:p>
            </p:txBody>
          </p:sp>
        </p:grpSp>
      </p:grpSp>
      <p:grpSp>
        <p:nvGrpSpPr>
          <p:cNvPr id="22" name="Group 21">
            <a:extLst>
              <a:ext uri="{FF2B5EF4-FFF2-40B4-BE49-F238E27FC236}">
                <a16:creationId xmlns:a16="http://schemas.microsoft.com/office/drawing/2014/main" id="{EC2DA753-559C-6349-AEC1-37C3F968EC72}"/>
              </a:ext>
            </a:extLst>
          </p:cNvPr>
          <p:cNvGrpSpPr/>
          <p:nvPr userDrawn="1"/>
        </p:nvGrpSpPr>
        <p:grpSpPr>
          <a:xfrm flipH="1">
            <a:off x="9763739" y="736745"/>
            <a:ext cx="871170" cy="758077"/>
            <a:chOff x="4075906" y="5137696"/>
            <a:chExt cx="1420106" cy="1235751"/>
          </a:xfrm>
        </p:grpSpPr>
        <p:sp>
          <p:nvSpPr>
            <p:cNvPr id="23" name="Round Same Side Corner Rectangle 51">
              <a:extLst>
                <a:ext uri="{FF2B5EF4-FFF2-40B4-BE49-F238E27FC236}">
                  <a16:creationId xmlns:a16="http://schemas.microsoft.com/office/drawing/2014/main" id="{DC314CD7-0766-DD4E-9F53-FDC5882BD31F}"/>
                </a:ext>
              </a:extLst>
            </p:cNvPr>
            <p:cNvSpPr/>
            <p:nvPr/>
          </p:nvSpPr>
          <p:spPr>
            <a:xfrm rot="5400000" flipH="1">
              <a:off x="4674379" y="5298426"/>
              <a:ext cx="223160" cy="142010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ysClr val="window" lastClr="FFFFFF"/>
            </a:solidFill>
            <a:ln w="41275" cap="flat" cmpd="sng" algn="ctr">
              <a:solidFill>
                <a:srgbClr val="565874"/>
              </a:solidFill>
              <a:prstDash val="solid"/>
              <a:miter lim="800000"/>
            </a:ln>
            <a:effectLst/>
          </p:spPr>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white"/>
                  </a:solidFill>
                  <a:effectLst/>
                  <a:uLnTx/>
                  <a:uFillTx/>
                  <a:latin typeface="Arial"/>
                  <a:ea typeface="Arial Unicode MS"/>
                  <a:cs typeface="+mn-cs"/>
                </a:rPr>
                <a:t>D</a:t>
              </a:r>
              <a:endParaRPr kumimoji="0" lang="ko-KR" altLang="en-US" sz="1200" b="0" i="0" u="none" strike="noStrike" kern="0" cap="none" spc="0" normalizeH="0" baseline="0" noProof="0" dirty="0">
                <a:ln>
                  <a:noFill/>
                </a:ln>
                <a:solidFill>
                  <a:prstClr val="white"/>
                </a:solidFill>
                <a:effectLst/>
                <a:uLnTx/>
                <a:uFillTx/>
                <a:latin typeface="Arial"/>
                <a:ea typeface="Arial Unicode MS"/>
                <a:cs typeface="+mn-cs"/>
              </a:endParaRPr>
            </a:p>
          </p:txBody>
        </p:sp>
        <p:sp>
          <p:nvSpPr>
            <p:cNvPr id="24" name="Round Same Side Corner Rectangle 51">
              <a:extLst>
                <a:ext uri="{FF2B5EF4-FFF2-40B4-BE49-F238E27FC236}">
                  <a16:creationId xmlns:a16="http://schemas.microsoft.com/office/drawing/2014/main" id="{9C27ABA0-5B2B-DA4A-9E25-228C599E7B1F}"/>
                </a:ext>
              </a:extLst>
            </p:cNvPr>
            <p:cNvSpPr/>
            <p:nvPr/>
          </p:nvSpPr>
          <p:spPr>
            <a:xfrm rot="16200000" flipH="1">
              <a:off x="4680603" y="5597643"/>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ysClr val="window" lastClr="FFFFFF"/>
            </a:solidFill>
            <a:ln w="41275" cap="flat" cmpd="sng" algn="ctr">
              <a:solidFill>
                <a:srgbClr val="1C82FF"/>
              </a:solidFill>
              <a:prstDash val="solid"/>
              <a:miter lim="800000"/>
            </a:ln>
            <a:effectLst/>
          </p:spPr>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white"/>
                  </a:solidFill>
                  <a:effectLst/>
                  <a:uLnTx/>
                  <a:uFillTx/>
                  <a:latin typeface="Arial"/>
                  <a:ea typeface="Arial Unicode MS"/>
                  <a:cs typeface="+mn-cs"/>
                </a:rPr>
                <a:t>D</a:t>
              </a:r>
              <a:endParaRPr kumimoji="0" lang="ko-KR" altLang="en-US" sz="1200" b="0" i="0" u="none" strike="noStrike" kern="0" cap="none" spc="0" normalizeH="0" baseline="0" noProof="0" dirty="0">
                <a:ln>
                  <a:noFill/>
                </a:ln>
                <a:solidFill>
                  <a:prstClr val="white"/>
                </a:solidFill>
                <a:effectLst/>
                <a:uLnTx/>
                <a:uFillTx/>
                <a:latin typeface="Arial"/>
                <a:ea typeface="Arial Unicode MS"/>
                <a:cs typeface="+mn-cs"/>
              </a:endParaRPr>
            </a:p>
          </p:txBody>
        </p:sp>
        <p:sp>
          <p:nvSpPr>
            <p:cNvPr id="25" name="Round Same Side Corner Rectangle 51">
              <a:extLst>
                <a:ext uri="{FF2B5EF4-FFF2-40B4-BE49-F238E27FC236}">
                  <a16:creationId xmlns:a16="http://schemas.microsoft.com/office/drawing/2014/main" id="{66A75AA5-A389-7342-9FE5-FD8EF97F427D}"/>
                </a:ext>
              </a:extLst>
            </p:cNvPr>
            <p:cNvSpPr/>
            <p:nvPr/>
          </p:nvSpPr>
          <p:spPr>
            <a:xfrm rot="16200000" flipH="1">
              <a:off x="4680603" y="5077728"/>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ysClr val="window" lastClr="FFFFFF"/>
            </a:solidFill>
            <a:ln w="41275" cap="flat" cmpd="sng" algn="ctr">
              <a:solidFill>
                <a:srgbClr val="1ED0A6"/>
              </a:solidFill>
              <a:prstDash val="solid"/>
              <a:miter lim="800000"/>
            </a:ln>
            <a:effectLst/>
          </p:spPr>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white"/>
                  </a:solidFill>
                  <a:effectLst/>
                  <a:uLnTx/>
                  <a:uFillTx/>
                  <a:latin typeface="Arial"/>
                  <a:ea typeface="Arial Unicode MS"/>
                  <a:cs typeface="+mn-cs"/>
                </a:rPr>
                <a:t>D</a:t>
              </a:r>
              <a:endParaRPr kumimoji="0" lang="ko-KR" altLang="en-US" sz="1200" b="0" i="0" u="none" strike="noStrike" kern="0" cap="none" spc="0" normalizeH="0" baseline="0" noProof="0" dirty="0">
                <a:ln>
                  <a:noFill/>
                </a:ln>
                <a:solidFill>
                  <a:prstClr val="white"/>
                </a:solidFill>
                <a:effectLst/>
                <a:uLnTx/>
                <a:uFillTx/>
                <a:latin typeface="Arial"/>
                <a:ea typeface="Arial Unicode MS"/>
                <a:cs typeface="+mn-cs"/>
              </a:endParaRPr>
            </a:p>
          </p:txBody>
        </p:sp>
        <p:sp>
          <p:nvSpPr>
            <p:cNvPr id="26" name="Round Same Side Corner Rectangle 51">
              <a:extLst>
                <a:ext uri="{FF2B5EF4-FFF2-40B4-BE49-F238E27FC236}">
                  <a16:creationId xmlns:a16="http://schemas.microsoft.com/office/drawing/2014/main" id="{F5E30E97-6132-7E4D-B043-28585C288E76}"/>
                </a:ext>
              </a:extLst>
            </p:cNvPr>
            <p:cNvSpPr/>
            <p:nvPr/>
          </p:nvSpPr>
          <p:spPr>
            <a:xfrm rot="16200000" flipH="1">
              <a:off x="4662514" y="4825671"/>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ysClr val="window" lastClr="FFFFFF"/>
            </a:solidFill>
            <a:ln w="41275" cap="flat" cmpd="sng" algn="ctr">
              <a:solidFill>
                <a:schemeClr val="accent5">
                  <a:lumMod val="50000"/>
                </a:schemeClr>
              </a:solidFill>
              <a:prstDash val="solid"/>
              <a:miter lim="800000"/>
            </a:ln>
            <a:effectLst/>
          </p:spPr>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white"/>
                  </a:solidFill>
                  <a:effectLst/>
                  <a:uLnTx/>
                  <a:uFillTx/>
                  <a:latin typeface="Arial"/>
                  <a:ea typeface="Arial Unicode MS"/>
                  <a:cs typeface="+mn-cs"/>
                </a:rPr>
                <a:t>D</a:t>
              </a:r>
              <a:endParaRPr kumimoji="0" lang="ko-KR" altLang="en-US" sz="1200" b="0" i="0" u="none" strike="noStrike" kern="0" cap="none" spc="0" normalizeH="0" baseline="0" noProof="0" dirty="0">
                <a:ln>
                  <a:noFill/>
                </a:ln>
                <a:solidFill>
                  <a:prstClr val="white"/>
                </a:solidFill>
                <a:effectLst/>
                <a:uLnTx/>
                <a:uFillTx/>
                <a:latin typeface="Arial"/>
                <a:ea typeface="Arial Unicode MS"/>
                <a:cs typeface="+mn-cs"/>
              </a:endParaRPr>
            </a:p>
          </p:txBody>
        </p:sp>
        <p:sp>
          <p:nvSpPr>
            <p:cNvPr id="27" name="Round Same Side Corner Rectangle 51">
              <a:extLst>
                <a:ext uri="{FF2B5EF4-FFF2-40B4-BE49-F238E27FC236}">
                  <a16:creationId xmlns:a16="http://schemas.microsoft.com/office/drawing/2014/main" id="{D6638D8F-5388-D24E-8E80-CE7B9BF4008A}"/>
                </a:ext>
              </a:extLst>
            </p:cNvPr>
            <p:cNvSpPr/>
            <p:nvPr/>
          </p:nvSpPr>
          <p:spPr>
            <a:xfrm rot="5400000" flipH="1">
              <a:off x="4697692" y="4572604"/>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ysClr val="window" lastClr="FFFFFF"/>
            </a:solidFill>
            <a:ln w="41275" cap="flat" cmpd="sng" algn="ctr">
              <a:solidFill>
                <a:srgbClr val="FF8021"/>
              </a:solidFill>
              <a:prstDash val="solid"/>
              <a:miter lim="800000"/>
            </a:ln>
            <a:effectLst/>
          </p:spPr>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1200" b="0" i="0" u="none" strike="noStrike" kern="0" cap="none" spc="0" normalizeH="0" baseline="0" noProof="0" dirty="0">
                  <a:ln>
                    <a:noFill/>
                  </a:ln>
                  <a:solidFill>
                    <a:prstClr val="white"/>
                  </a:solidFill>
                  <a:effectLst/>
                  <a:uLnTx/>
                  <a:uFillTx/>
                  <a:latin typeface="Arial"/>
                  <a:ea typeface="Arial Unicode MS"/>
                  <a:cs typeface="+mn-cs"/>
                </a:rPr>
                <a:t>D</a:t>
              </a:r>
              <a:endParaRPr kumimoji="0" lang="ko-KR" altLang="en-US" sz="1200" b="0" i="0" u="none" strike="noStrike" kern="0" cap="none" spc="0" normalizeH="0" baseline="0" noProof="0" dirty="0">
                <a:ln>
                  <a:noFill/>
                </a:ln>
                <a:solidFill>
                  <a:prstClr val="white"/>
                </a:solidFill>
                <a:effectLst/>
                <a:uLnTx/>
                <a:uFillTx/>
                <a:latin typeface="Arial"/>
                <a:ea typeface="Arial Unicode MS"/>
                <a:cs typeface="+mn-cs"/>
              </a:endParaRPr>
            </a:p>
          </p:txBody>
        </p:sp>
      </p:grpSp>
      <p:pic>
        <p:nvPicPr>
          <p:cNvPr id="30" name="Graphic 29">
            <a:extLst>
              <a:ext uri="{FF2B5EF4-FFF2-40B4-BE49-F238E27FC236}">
                <a16:creationId xmlns:a16="http://schemas.microsoft.com/office/drawing/2014/main" id="{78BE0BF0-8F26-0F45-8A3A-6D105F748111}"/>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
        <p:nvSpPr>
          <p:cNvPr id="32" name="Title 1">
            <a:extLst>
              <a:ext uri="{FF2B5EF4-FFF2-40B4-BE49-F238E27FC236}">
                <a16:creationId xmlns:a16="http://schemas.microsoft.com/office/drawing/2014/main" id="{97DD46E4-68B7-754E-9589-0ACE0D6E4982}"/>
              </a:ext>
            </a:extLst>
          </p:cNvPr>
          <p:cNvSpPr txBox="1">
            <a:spLocks/>
          </p:cNvSpPr>
          <p:nvPr userDrawn="1"/>
        </p:nvSpPr>
        <p:spPr>
          <a:xfrm flipH="1">
            <a:off x="909490" y="8283"/>
            <a:ext cx="9912792"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algn="l" rtl="0"/>
            <a:r>
              <a:rPr lang="en-US" sz="2800" b="1" i="0" dirty="0">
                <a:latin typeface="Myriad Pro Light" panose="020B0403030403020204" pitchFamily="34" charset="0"/>
              </a:rPr>
              <a:t>References</a:t>
            </a:r>
            <a:endParaRPr lang="en-US" sz="2800" b="1" i="0" dirty="0">
              <a:solidFill>
                <a:schemeClr val="bg2">
                  <a:lumMod val="25000"/>
                </a:schemeClr>
              </a:solidFill>
              <a:latin typeface="Myriad Pro Light" panose="020B0403030403020204" pitchFamily="34" charset="0"/>
              <a:ea typeface="GE SS Two Medium" panose="020A0503020102020204" pitchFamily="18" charset="-78"/>
              <a:cs typeface="GE SS Two Medium" panose="020A0503020102020204" pitchFamily="18" charset="-78"/>
            </a:endParaRPr>
          </a:p>
        </p:txBody>
      </p:sp>
    </p:spTree>
    <p:extLst>
      <p:ext uri="{BB962C8B-B14F-4D97-AF65-F5344CB8AC3E}">
        <p14:creationId xmlns:p14="http://schemas.microsoft.com/office/powerpoint/2010/main" val="13359333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صفحة فريق العمل">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737656BC-1C45-4743-BC4E-F8FCBDA4319E}"/>
              </a:ext>
            </a:extLst>
          </p:cNvPr>
          <p:cNvSpPr/>
          <p:nvPr userDrawn="1"/>
        </p:nvSpPr>
        <p:spPr>
          <a:xfrm flipH="1">
            <a:off x="0" y="987552"/>
            <a:ext cx="12210287" cy="5870448"/>
          </a:xfrm>
          <a:custGeom>
            <a:avLst/>
            <a:gdLst>
              <a:gd name="connsiteX0" fmla="*/ 18288 w 12271248"/>
              <a:gd name="connsiteY0" fmla="*/ 164592 h 5907024"/>
              <a:gd name="connsiteX1" fmla="*/ 1152144 w 12271248"/>
              <a:gd name="connsiteY1" fmla="*/ 164592 h 5907024"/>
              <a:gd name="connsiteX2" fmla="*/ 2011680 w 12271248"/>
              <a:gd name="connsiteY2" fmla="*/ 1060704 h 5907024"/>
              <a:gd name="connsiteX3" fmla="*/ 3017520 w 12271248"/>
              <a:gd name="connsiteY3" fmla="*/ 0 h 5907024"/>
              <a:gd name="connsiteX4" fmla="*/ 12271248 w 12271248"/>
              <a:gd name="connsiteY4" fmla="*/ 0 h 5907024"/>
              <a:gd name="connsiteX5" fmla="*/ 12271248 w 12271248"/>
              <a:gd name="connsiteY5" fmla="*/ 5907024 h 5907024"/>
              <a:gd name="connsiteX6" fmla="*/ 0 w 12271248"/>
              <a:gd name="connsiteY6" fmla="*/ 5907024 h 5907024"/>
              <a:gd name="connsiteX7" fmla="*/ 18288 w 12271248"/>
              <a:gd name="connsiteY7" fmla="*/ 164592 h 590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71248" h="5907024">
                <a:moveTo>
                  <a:pt x="18288" y="164592"/>
                </a:moveTo>
                <a:lnTo>
                  <a:pt x="1152144" y="164592"/>
                </a:lnTo>
                <a:lnTo>
                  <a:pt x="2011680" y="1060704"/>
                </a:lnTo>
                <a:lnTo>
                  <a:pt x="3017520" y="0"/>
                </a:lnTo>
                <a:lnTo>
                  <a:pt x="12271248" y="0"/>
                </a:lnTo>
                <a:lnTo>
                  <a:pt x="12271248" y="5907024"/>
                </a:lnTo>
                <a:lnTo>
                  <a:pt x="0" y="5907024"/>
                </a:lnTo>
                <a:lnTo>
                  <a:pt x="18288" y="16459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x-none">
              <a:solidFill>
                <a:prstClr val="white"/>
              </a:solidFill>
              <a:latin typeface="Calibri" panose="020F0502020204030204"/>
            </a:endParaRPr>
          </a:p>
        </p:txBody>
      </p:sp>
      <p:sp>
        <p:nvSpPr>
          <p:cNvPr id="173" name="Rectangle 172">
            <a:extLst>
              <a:ext uri="{FF2B5EF4-FFF2-40B4-BE49-F238E27FC236}">
                <a16:creationId xmlns:a16="http://schemas.microsoft.com/office/drawing/2014/main" id="{FFAF48F0-8A9F-4643-BB2A-AF9545F753AE}"/>
              </a:ext>
            </a:extLst>
          </p:cNvPr>
          <p:cNvSpPr/>
          <p:nvPr userDrawn="1"/>
        </p:nvSpPr>
        <p:spPr>
          <a:xfrm flipH="1">
            <a:off x="718736" y="1784764"/>
            <a:ext cx="10698010" cy="4258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x-none"/>
          </a:p>
        </p:txBody>
      </p:sp>
      <p:sp>
        <p:nvSpPr>
          <p:cNvPr id="31" name="Freeform: Shape 17">
            <a:extLst>
              <a:ext uri="{FF2B5EF4-FFF2-40B4-BE49-F238E27FC236}">
                <a16:creationId xmlns:a16="http://schemas.microsoft.com/office/drawing/2014/main" id="{E8FCE7E0-F4D7-7E44-88D9-FEC854ACC48C}"/>
              </a:ext>
            </a:extLst>
          </p:cNvPr>
          <p:cNvSpPr/>
          <p:nvPr userDrawn="1"/>
        </p:nvSpPr>
        <p:spPr>
          <a:xfrm flipH="1">
            <a:off x="9433215" y="335716"/>
            <a:ext cx="1504933" cy="1504933"/>
          </a:xfrm>
          <a:custGeom>
            <a:avLst/>
            <a:gdLst>
              <a:gd name="connsiteX0" fmla="*/ 1008633 w 2017267"/>
              <a:gd name="connsiteY0" fmla="*/ 0 h 2017267"/>
              <a:gd name="connsiteX1" fmla="*/ 1091617 w 2017267"/>
              <a:gd name="connsiteY1" fmla="*/ 34373 h 2017267"/>
              <a:gd name="connsiteX2" fmla="*/ 1982894 w 2017267"/>
              <a:gd name="connsiteY2" fmla="*/ 925651 h 2017267"/>
              <a:gd name="connsiteX3" fmla="*/ 1982894 w 2017267"/>
              <a:gd name="connsiteY3" fmla="*/ 1091617 h 2017267"/>
              <a:gd name="connsiteX4" fmla="*/ 1091617 w 2017267"/>
              <a:gd name="connsiteY4" fmla="*/ 1982894 h 2017267"/>
              <a:gd name="connsiteX5" fmla="*/ 925651 w 2017267"/>
              <a:gd name="connsiteY5" fmla="*/ 1982894 h 2017267"/>
              <a:gd name="connsiteX6" fmla="*/ 34373 w 2017267"/>
              <a:gd name="connsiteY6" fmla="*/ 1091616 h 2017267"/>
              <a:gd name="connsiteX7" fmla="*/ 34373 w 2017267"/>
              <a:gd name="connsiteY7" fmla="*/ 925650 h 2017267"/>
              <a:gd name="connsiteX8" fmla="*/ 925650 w 2017267"/>
              <a:gd name="connsiteY8" fmla="*/ 34373 h 2017267"/>
              <a:gd name="connsiteX9" fmla="*/ 1008633 w 2017267"/>
              <a:gd name="connsiteY9" fmla="*/ 0 h 20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7267" h="2017267">
                <a:moveTo>
                  <a:pt x="1008633" y="0"/>
                </a:moveTo>
                <a:cubicBezTo>
                  <a:pt x="1038667" y="0"/>
                  <a:pt x="1068701" y="11457"/>
                  <a:pt x="1091617" y="34373"/>
                </a:cubicBezTo>
                <a:lnTo>
                  <a:pt x="1982894" y="925651"/>
                </a:lnTo>
                <a:cubicBezTo>
                  <a:pt x="2028725" y="971481"/>
                  <a:pt x="2028725" y="1045787"/>
                  <a:pt x="1982894" y="1091617"/>
                </a:cubicBezTo>
                <a:lnTo>
                  <a:pt x="1091617" y="1982894"/>
                </a:lnTo>
                <a:cubicBezTo>
                  <a:pt x="1045787" y="2028725"/>
                  <a:pt x="971481" y="2028725"/>
                  <a:pt x="925651" y="1982894"/>
                </a:cubicBezTo>
                <a:lnTo>
                  <a:pt x="34373" y="1091616"/>
                </a:lnTo>
                <a:cubicBezTo>
                  <a:pt x="-11457" y="1045786"/>
                  <a:pt x="-11457" y="971481"/>
                  <a:pt x="34373" y="925650"/>
                </a:cubicBezTo>
                <a:lnTo>
                  <a:pt x="925650" y="34373"/>
                </a:lnTo>
                <a:cubicBezTo>
                  <a:pt x="948565" y="11457"/>
                  <a:pt x="978599" y="0"/>
                  <a:pt x="10086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0D8CB12A-0005-E348-98AE-29700E8A197A}"/>
              </a:ext>
            </a:extLst>
          </p:cNvPr>
          <p:cNvGrpSpPr/>
          <p:nvPr userDrawn="1"/>
        </p:nvGrpSpPr>
        <p:grpSpPr>
          <a:xfrm flipV="1">
            <a:off x="0" y="531601"/>
            <a:ext cx="12191999" cy="1113164"/>
            <a:chOff x="-24048006" y="1918544"/>
            <a:chExt cx="33183930" cy="3046539"/>
          </a:xfrm>
          <a:solidFill>
            <a:schemeClr val="accent1">
              <a:lumMod val="60000"/>
              <a:lumOff val="40000"/>
            </a:schemeClr>
          </a:solidFill>
        </p:grpSpPr>
        <p:grpSp>
          <p:nvGrpSpPr>
            <p:cNvPr id="34" name="Group 33">
              <a:extLst>
                <a:ext uri="{FF2B5EF4-FFF2-40B4-BE49-F238E27FC236}">
                  <a16:creationId xmlns:a16="http://schemas.microsoft.com/office/drawing/2014/main" id="{3D6AD16F-9F27-D944-9FA2-96E7B79F1746}"/>
                </a:ext>
              </a:extLst>
            </p:cNvPr>
            <p:cNvGrpSpPr/>
            <p:nvPr/>
          </p:nvGrpSpPr>
          <p:grpSpPr>
            <a:xfrm rot="10800000" flipH="1">
              <a:off x="-24048006" y="3559555"/>
              <a:ext cx="30721077" cy="1405528"/>
              <a:chOff x="-19289447" y="2023474"/>
              <a:chExt cx="30721077" cy="1405528"/>
            </a:xfrm>
            <a:grpFill/>
          </p:grpSpPr>
          <p:sp>
            <p:nvSpPr>
              <p:cNvPr id="39" name="Rectangle 38">
                <a:extLst>
                  <a:ext uri="{FF2B5EF4-FFF2-40B4-BE49-F238E27FC236}">
                    <a16:creationId xmlns:a16="http://schemas.microsoft.com/office/drawing/2014/main" id="{FCBD1000-5F10-FF4E-992D-79E6D4FF3D70}"/>
                  </a:ext>
                </a:extLst>
              </p:cNvPr>
              <p:cNvSpPr/>
              <p:nvPr userDrawn="1"/>
            </p:nvSpPr>
            <p:spPr>
              <a:xfrm>
                <a:off x="-19289447" y="3139002"/>
                <a:ext cx="25424937" cy="29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dirty="0"/>
              </a:p>
            </p:txBody>
          </p:sp>
          <p:sp>
            <p:nvSpPr>
              <p:cNvPr id="40" name="Rectangle 39">
                <a:extLst>
                  <a:ext uri="{FF2B5EF4-FFF2-40B4-BE49-F238E27FC236}">
                    <a16:creationId xmlns:a16="http://schemas.microsoft.com/office/drawing/2014/main" id="{2728D07D-4F97-0842-B3D0-8CDE1A475563}"/>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sp>
            <p:nvSpPr>
              <p:cNvPr id="41" name="Freeform: Shape 9">
                <a:extLst>
                  <a:ext uri="{FF2B5EF4-FFF2-40B4-BE49-F238E27FC236}">
                    <a16:creationId xmlns:a16="http://schemas.microsoft.com/office/drawing/2014/main" id="{ECD88AF7-C3EF-9C48-B66D-92DE09B52A03}"/>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6F18249C-3EF0-F747-8340-8EDD2052E39C}"/>
                </a:ext>
              </a:extLst>
            </p:cNvPr>
            <p:cNvGrpSpPr/>
            <p:nvPr/>
          </p:nvGrpSpPr>
          <p:grpSpPr>
            <a:xfrm flipH="1">
              <a:off x="760370" y="1918544"/>
              <a:ext cx="8375554" cy="1405531"/>
              <a:chOff x="3056076" y="2023474"/>
              <a:chExt cx="8375554" cy="1405531"/>
            </a:xfrm>
            <a:grpFill/>
          </p:grpSpPr>
          <p:sp>
            <p:nvSpPr>
              <p:cNvPr id="36" name="Rectangle 35">
                <a:extLst>
                  <a:ext uri="{FF2B5EF4-FFF2-40B4-BE49-F238E27FC236}">
                    <a16:creationId xmlns:a16="http://schemas.microsoft.com/office/drawing/2014/main" id="{B65AAE35-B415-B444-88CB-A08A2329304E}"/>
                  </a:ext>
                </a:extLst>
              </p:cNvPr>
              <p:cNvSpPr/>
              <p:nvPr userDrawn="1"/>
            </p:nvSpPr>
            <p:spPr>
              <a:xfrm>
                <a:off x="3056076" y="3200406"/>
                <a:ext cx="3079404" cy="2285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75EA296-FFE3-4842-AFB6-DB2EFF541EED}"/>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5">
                <a:extLst>
                  <a:ext uri="{FF2B5EF4-FFF2-40B4-BE49-F238E27FC236}">
                    <a16:creationId xmlns:a16="http://schemas.microsoft.com/office/drawing/2014/main" id="{175EED14-E243-5C4B-8BD2-7942B5A83274}"/>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a:p>
            </p:txBody>
          </p:sp>
        </p:grpSp>
      </p:grpSp>
      <p:sp>
        <p:nvSpPr>
          <p:cNvPr id="18" name="Google Shape;374;p18">
            <a:extLst>
              <a:ext uri="{FF2B5EF4-FFF2-40B4-BE49-F238E27FC236}">
                <a16:creationId xmlns:a16="http://schemas.microsoft.com/office/drawing/2014/main" id="{C8EE9A64-8CE2-8E4E-9D63-922C2724D86C}"/>
              </a:ext>
            </a:extLst>
          </p:cNvPr>
          <p:cNvSpPr/>
          <p:nvPr userDrawn="1"/>
        </p:nvSpPr>
        <p:spPr>
          <a:xfrm flipH="1">
            <a:off x="9653258" y="772427"/>
            <a:ext cx="1062037" cy="554037"/>
          </a:xfrm>
          <a:custGeom>
            <a:avLst/>
            <a:gdLst/>
            <a:ahLst/>
            <a:cxnLst/>
            <a:rect l="l" t="t" r="r" b="b"/>
            <a:pathLst>
              <a:path w="271" h="141" extrusionOk="0">
                <a:moveTo>
                  <a:pt x="196" y="133"/>
                </a:moveTo>
                <a:cubicBezTo>
                  <a:pt x="192" y="135"/>
                  <a:pt x="188" y="136"/>
                  <a:pt x="184" y="137"/>
                </a:cubicBezTo>
                <a:cubicBezTo>
                  <a:pt x="170" y="140"/>
                  <a:pt x="156" y="141"/>
                  <a:pt x="139" y="141"/>
                </a:cubicBezTo>
                <a:cubicBezTo>
                  <a:pt x="122" y="141"/>
                  <a:pt x="108" y="140"/>
                  <a:pt x="95" y="137"/>
                </a:cubicBezTo>
                <a:cubicBezTo>
                  <a:pt x="90" y="136"/>
                  <a:pt x="86" y="135"/>
                  <a:pt x="82" y="133"/>
                </a:cubicBezTo>
                <a:cubicBezTo>
                  <a:pt x="71" y="127"/>
                  <a:pt x="71" y="118"/>
                  <a:pt x="77" y="111"/>
                </a:cubicBezTo>
                <a:cubicBezTo>
                  <a:pt x="84" y="104"/>
                  <a:pt x="93" y="99"/>
                  <a:pt x="102" y="95"/>
                </a:cubicBezTo>
                <a:cubicBezTo>
                  <a:pt x="106" y="93"/>
                  <a:pt x="111" y="91"/>
                  <a:pt x="115" y="90"/>
                </a:cubicBezTo>
                <a:cubicBezTo>
                  <a:pt x="123" y="86"/>
                  <a:pt x="125" y="79"/>
                  <a:pt x="119" y="73"/>
                </a:cubicBezTo>
                <a:cubicBezTo>
                  <a:pt x="107" y="61"/>
                  <a:pt x="103" y="46"/>
                  <a:pt x="103" y="31"/>
                </a:cubicBezTo>
                <a:cubicBezTo>
                  <a:pt x="104" y="14"/>
                  <a:pt x="114" y="5"/>
                  <a:pt x="129" y="1"/>
                </a:cubicBezTo>
                <a:cubicBezTo>
                  <a:pt x="133" y="0"/>
                  <a:pt x="136" y="0"/>
                  <a:pt x="139" y="0"/>
                </a:cubicBezTo>
                <a:cubicBezTo>
                  <a:pt x="142" y="0"/>
                  <a:pt x="146" y="0"/>
                  <a:pt x="149" y="1"/>
                </a:cubicBezTo>
                <a:cubicBezTo>
                  <a:pt x="164" y="5"/>
                  <a:pt x="174" y="14"/>
                  <a:pt x="175" y="31"/>
                </a:cubicBezTo>
                <a:cubicBezTo>
                  <a:pt x="175" y="46"/>
                  <a:pt x="171" y="61"/>
                  <a:pt x="159" y="73"/>
                </a:cubicBezTo>
                <a:cubicBezTo>
                  <a:pt x="153" y="78"/>
                  <a:pt x="156" y="86"/>
                  <a:pt x="163" y="90"/>
                </a:cubicBezTo>
                <a:cubicBezTo>
                  <a:pt x="168" y="91"/>
                  <a:pt x="172" y="93"/>
                  <a:pt x="176" y="95"/>
                </a:cubicBezTo>
                <a:cubicBezTo>
                  <a:pt x="185" y="99"/>
                  <a:pt x="194" y="104"/>
                  <a:pt x="201" y="111"/>
                </a:cubicBezTo>
                <a:cubicBezTo>
                  <a:pt x="206" y="116"/>
                  <a:pt x="208" y="127"/>
                  <a:pt x="196" y="133"/>
                </a:cubicBezTo>
                <a:close/>
                <a:moveTo>
                  <a:pt x="267" y="120"/>
                </a:moveTo>
                <a:cubicBezTo>
                  <a:pt x="262" y="115"/>
                  <a:pt x="256" y="112"/>
                  <a:pt x="249" y="109"/>
                </a:cubicBezTo>
                <a:cubicBezTo>
                  <a:pt x="247" y="107"/>
                  <a:pt x="244" y="106"/>
                  <a:pt x="241" y="105"/>
                </a:cubicBezTo>
                <a:cubicBezTo>
                  <a:pt x="235" y="103"/>
                  <a:pt x="234" y="97"/>
                  <a:pt x="238" y="93"/>
                </a:cubicBezTo>
                <a:cubicBezTo>
                  <a:pt x="246" y="85"/>
                  <a:pt x="249" y="75"/>
                  <a:pt x="249" y="64"/>
                </a:cubicBezTo>
                <a:cubicBezTo>
                  <a:pt x="248" y="52"/>
                  <a:pt x="241" y="46"/>
                  <a:pt x="231" y="44"/>
                </a:cubicBezTo>
                <a:cubicBezTo>
                  <a:pt x="228" y="43"/>
                  <a:pt x="226" y="43"/>
                  <a:pt x="224" y="43"/>
                </a:cubicBezTo>
                <a:cubicBezTo>
                  <a:pt x="222" y="43"/>
                  <a:pt x="219" y="43"/>
                  <a:pt x="217" y="44"/>
                </a:cubicBezTo>
                <a:cubicBezTo>
                  <a:pt x="206" y="46"/>
                  <a:pt x="199" y="52"/>
                  <a:pt x="199" y="64"/>
                </a:cubicBezTo>
                <a:cubicBezTo>
                  <a:pt x="199" y="75"/>
                  <a:pt x="202" y="85"/>
                  <a:pt x="210" y="93"/>
                </a:cubicBezTo>
                <a:cubicBezTo>
                  <a:pt x="214" y="98"/>
                  <a:pt x="212" y="103"/>
                  <a:pt x="207" y="105"/>
                </a:cubicBezTo>
                <a:cubicBezTo>
                  <a:pt x="207" y="105"/>
                  <a:pt x="206" y="105"/>
                  <a:pt x="206" y="105"/>
                </a:cubicBezTo>
                <a:cubicBezTo>
                  <a:pt x="207" y="106"/>
                  <a:pt x="208" y="107"/>
                  <a:pt x="209" y="108"/>
                </a:cubicBezTo>
                <a:cubicBezTo>
                  <a:pt x="213" y="112"/>
                  <a:pt x="214" y="118"/>
                  <a:pt x="213" y="123"/>
                </a:cubicBezTo>
                <a:cubicBezTo>
                  <a:pt x="212" y="129"/>
                  <a:pt x="208" y="134"/>
                  <a:pt x="202" y="137"/>
                </a:cubicBezTo>
                <a:cubicBezTo>
                  <a:pt x="201" y="138"/>
                  <a:pt x="199" y="138"/>
                  <a:pt x="197" y="139"/>
                </a:cubicBezTo>
                <a:cubicBezTo>
                  <a:pt x="205" y="140"/>
                  <a:pt x="214" y="141"/>
                  <a:pt x="224" y="141"/>
                </a:cubicBezTo>
                <a:cubicBezTo>
                  <a:pt x="236" y="141"/>
                  <a:pt x="245" y="140"/>
                  <a:pt x="255" y="138"/>
                </a:cubicBezTo>
                <a:cubicBezTo>
                  <a:pt x="258" y="137"/>
                  <a:pt x="261" y="136"/>
                  <a:pt x="263" y="135"/>
                </a:cubicBezTo>
                <a:cubicBezTo>
                  <a:pt x="271" y="131"/>
                  <a:pt x="270" y="123"/>
                  <a:pt x="267" y="120"/>
                </a:cubicBezTo>
                <a:close/>
                <a:moveTo>
                  <a:pt x="64" y="123"/>
                </a:moveTo>
                <a:cubicBezTo>
                  <a:pt x="63" y="118"/>
                  <a:pt x="65" y="112"/>
                  <a:pt x="70" y="108"/>
                </a:cubicBezTo>
                <a:cubicBezTo>
                  <a:pt x="71" y="106"/>
                  <a:pt x="73" y="104"/>
                  <a:pt x="75" y="103"/>
                </a:cubicBezTo>
                <a:cubicBezTo>
                  <a:pt x="74" y="102"/>
                  <a:pt x="73" y="102"/>
                  <a:pt x="72" y="101"/>
                </a:cubicBezTo>
                <a:cubicBezTo>
                  <a:pt x="66" y="99"/>
                  <a:pt x="64" y="93"/>
                  <a:pt x="68" y="88"/>
                </a:cubicBezTo>
                <a:cubicBezTo>
                  <a:pt x="78" y="79"/>
                  <a:pt x="81" y="68"/>
                  <a:pt x="80" y="56"/>
                </a:cubicBezTo>
                <a:cubicBezTo>
                  <a:pt x="80" y="43"/>
                  <a:pt x="72" y="36"/>
                  <a:pt x="60" y="33"/>
                </a:cubicBezTo>
                <a:cubicBezTo>
                  <a:pt x="58" y="33"/>
                  <a:pt x="55" y="32"/>
                  <a:pt x="53" y="32"/>
                </a:cubicBezTo>
                <a:cubicBezTo>
                  <a:pt x="51" y="32"/>
                  <a:pt x="48" y="33"/>
                  <a:pt x="45" y="33"/>
                </a:cubicBezTo>
                <a:cubicBezTo>
                  <a:pt x="34" y="36"/>
                  <a:pt x="26" y="43"/>
                  <a:pt x="25" y="56"/>
                </a:cubicBezTo>
                <a:cubicBezTo>
                  <a:pt x="25" y="68"/>
                  <a:pt x="28" y="79"/>
                  <a:pt x="38" y="88"/>
                </a:cubicBezTo>
                <a:cubicBezTo>
                  <a:pt x="42" y="93"/>
                  <a:pt x="40" y="99"/>
                  <a:pt x="34" y="101"/>
                </a:cubicBezTo>
                <a:cubicBezTo>
                  <a:pt x="31" y="103"/>
                  <a:pt x="28" y="104"/>
                  <a:pt x="25" y="105"/>
                </a:cubicBezTo>
                <a:cubicBezTo>
                  <a:pt x="17" y="109"/>
                  <a:pt x="11" y="112"/>
                  <a:pt x="5" y="118"/>
                </a:cubicBezTo>
                <a:cubicBezTo>
                  <a:pt x="0" y="123"/>
                  <a:pt x="0" y="130"/>
                  <a:pt x="9" y="135"/>
                </a:cubicBezTo>
                <a:cubicBezTo>
                  <a:pt x="12" y="136"/>
                  <a:pt x="15" y="137"/>
                  <a:pt x="19" y="138"/>
                </a:cubicBezTo>
                <a:cubicBezTo>
                  <a:pt x="29" y="140"/>
                  <a:pt x="40" y="141"/>
                  <a:pt x="53" y="141"/>
                </a:cubicBezTo>
                <a:cubicBezTo>
                  <a:pt x="64" y="141"/>
                  <a:pt x="72" y="140"/>
                  <a:pt x="81" y="139"/>
                </a:cubicBezTo>
                <a:cubicBezTo>
                  <a:pt x="79" y="138"/>
                  <a:pt x="78" y="138"/>
                  <a:pt x="76" y="137"/>
                </a:cubicBezTo>
                <a:cubicBezTo>
                  <a:pt x="69" y="134"/>
                  <a:pt x="65" y="129"/>
                  <a:pt x="64" y="123"/>
                </a:cubicBezTo>
                <a:close/>
              </a:path>
            </a:pathLst>
          </a:custGeom>
          <a:solidFill>
            <a:schemeClr val="bg1"/>
          </a:solidFill>
          <a:ln>
            <a:noFill/>
          </a:ln>
        </p:spPr>
        <p:txBody>
          <a:bodyPr spcFirstLastPara="1" wrap="square" lIns="91425" tIns="45700" rIns="91425" bIns="45700" anchor="t" anchorCtr="0">
            <a:noAutofit/>
          </a:bodyPr>
          <a:lstStyle/>
          <a:p>
            <a:pPr marL="0" marR="0" lvl="0" indent="0" algn="r" defTabSz="914400" rtl="1"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chemeClr val="bg1"/>
              </a:solidFill>
              <a:effectLst/>
              <a:uLnTx/>
              <a:uFillTx/>
              <a:latin typeface="Calibri"/>
              <a:ea typeface="Calibri"/>
              <a:cs typeface="Calibri"/>
              <a:sym typeface="Calibri"/>
            </a:endParaRPr>
          </a:p>
        </p:txBody>
      </p:sp>
      <p:pic>
        <p:nvPicPr>
          <p:cNvPr id="19" name="Graphic 18">
            <a:extLst>
              <a:ext uri="{FF2B5EF4-FFF2-40B4-BE49-F238E27FC236}">
                <a16:creationId xmlns:a16="http://schemas.microsoft.com/office/drawing/2014/main" id="{C89943FA-3DD5-5444-AFB5-A9D2DEE50331}"/>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
        <p:nvSpPr>
          <p:cNvPr id="20" name="Title 1">
            <a:extLst>
              <a:ext uri="{FF2B5EF4-FFF2-40B4-BE49-F238E27FC236}">
                <a16:creationId xmlns:a16="http://schemas.microsoft.com/office/drawing/2014/main" id="{C393122C-7F7C-214C-A9C4-4ECB63187237}"/>
              </a:ext>
            </a:extLst>
          </p:cNvPr>
          <p:cNvSpPr txBox="1">
            <a:spLocks/>
          </p:cNvSpPr>
          <p:nvPr userDrawn="1"/>
        </p:nvSpPr>
        <p:spPr>
          <a:xfrm flipH="1">
            <a:off x="909490" y="8283"/>
            <a:ext cx="9912792"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algn="l" rtl="0"/>
            <a:r>
              <a:rPr lang="en-US" sz="2800" b="1" i="0" dirty="0">
                <a:latin typeface="Myriad Pro Light" panose="020B0403030403020204" pitchFamily="34" charset="0"/>
              </a:rPr>
              <a:t>Our Team</a:t>
            </a:r>
            <a:endParaRPr lang="en-US" sz="2800" b="1" i="0" dirty="0">
              <a:solidFill>
                <a:schemeClr val="bg2">
                  <a:lumMod val="25000"/>
                </a:schemeClr>
              </a:solidFill>
              <a:latin typeface="Myriad Pro Light" panose="020B0403030403020204" pitchFamily="34" charset="0"/>
              <a:ea typeface="GE SS Two Medium" panose="020A0503020102020204" pitchFamily="18" charset="-78"/>
              <a:cs typeface="GE SS Two Medium" panose="020A0503020102020204" pitchFamily="18" charset="-78"/>
            </a:endParaRPr>
          </a:p>
        </p:txBody>
      </p:sp>
    </p:spTree>
    <p:extLst>
      <p:ext uri="{BB962C8B-B14F-4D97-AF65-F5344CB8AC3E}">
        <p14:creationId xmlns:p14="http://schemas.microsoft.com/office/powerpoint/2010/main" val="3377549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صفحة الشكر">
    <p:spTree>
      <p:nvGrpSpPr>
        <p:cNvPr id="1" name=""/>
        <p:cNvGrpSpPr/>
        <p:nvPr/>
      </p:nvGrpSpPr>
      <p:grpSpPr>
        <a:xfrm>
          <a:off x="0" y="0"/>
          <a:ext cx="0" cy="0"/>
          <a:chOff x="0" y="0"/>
          <a:chExt cx="0" cy="0"/>
        </a:xfrm>
      </p:grpSpPr>
      <p:pic>
        <p:nvPicPr>
          <p:cNvPr id="55" name="Picture 54">
            <a:extLst>
              <a:ext uri="{FF2B5EF4-FFF2-40B4-BE49-F238E27FC236}">
                <a16:creationId xmlns:a16="http://schemas.microsoft.com/office/drawing/2014/main" id="{61CDFBA5-6049-4B4F-9063-E05B6C82C3C3}"/>
              </a:ext>
            </a:extLst>
          </p:cNvPr>
          <p:cNvPicPr>
            <a:picLocks noChangeAspect="1"/>
          </p:cNvPicPr>
          <p:nvPr/>
        </p:nvPicPr>
        <p:blipFill>
          <a:blip r:embed="rId2"/>
          <a:stretch>
            <a:fillRect/>
          </a:stretch>
        </p:blipFill>
        <p:spPr>
          <a:xfrm>
            <a:off x="1239037" y="6008475"/>
            <a:ext cx="1352308" cy="355871"/>
          </a:xfrm>
          <a:prstGeom prst="rect">
            <a:avLst/>
          </a:prstGeom>
        </p:spPr>
      </p:pic>
      <p:pic>
        <p:nvPicPr>
          <p:cNvPr id="56" name="Picture 55">
            <a:extLst>
              <a:ext uri="{FF2B5EF4-FFF2-40B4-BE49-F238E27FC236}">
                <a16:creationId xmlns:a16="http://schemas.microsoft.com/office/drawing/2014/main" id="{B717A0E1-46FA-B949-B38D-D3793AC8816A}"/>
              </a:ext>
            </a:extLst>
          </p:cNvPr>
          <p:cNvPicPr>
            <a:picLocks noChangeAspect="1"/>
          </p:cNvPicPr>
          <p:nvPr/>
        </p:nvPicPr>
        <p:blipFill>
          <a:blip r:embed="rId3"/>
          <a:stretch>
            <a:fillRect/>
          </a:stretch>
        </p:blipFill>
        <p:spPr>
          <a:xfrm>
            <a:off x="3414911" y="6008475"/>
            <a:ext cx="1096080" cy="355871"/>
          </a:xfrm>
          <a:prstGeom prst="rect">
            <a:avLst/>
          </a:prstGeom>
        </p:spPr>
      </p:pic>
      <p:pic>
        <p:nvPicPr>
          <p:cNvPr id="57" name="Picture 56">
            <a:extLst>
              <a:ext uri="{FF2B5EF4-FFF2-40B4-BE49-F238E27FC236}">
                <a16:creationId xmlns:a16="http://schemas.microsoft.com/office/drawing/2014/main" id="{C64D6CE5-B90A-6248-8D93-35351FE5D557}"/>
              </a:ext>
            </a:extLst>
          </p:cNvPr>
          <p:cNvPicPr>
            <a:picLocks noChangeAspect="1"/>
          </p:cNvPicPr>
          <p:nvPr/>
        </p:nvPicPr>
        <p:blipFill>
          <a:blip r:embed="rId4"/>
          <a:stretch>
            <a:fillRect/>
          </a:stretch>
        </p:blipFill>
        <p:spPr>
          <a:xfrm>
            <a:off x="5334557" y="6008475"/>
            <a:ext cx="1224194" cy="355871"/>
          </a:xfrm>
          <a:prstGeom prst="rect">
            <a:avLst/>
          </a:prstGeom>
        </p:spPr>
      </p:pic>
      <p:pic>
        <p:nvPicPr>
          <p:cNvPr id="58" name="Picture 57">
            <a:extLst>
              <a:ext uri="{FF2B5EF4-FFF2-40B4-BE49-F238E27FC236}">
                <a16:creationId xmlns:a16="http://schemas.microsoft.com/office/drawing/2014/main" id="{4A878A40-EFA3-F640-956B-AC23D8041ACB}"/>
              </a:ext>
            </a:extLst>
          </p:cNvPr>
          <p:cNvPicPr>
            <a:picLocks noChangeAspect="1"/>
          </p:cNvPicPr>
          <p:nvPr/>
        </p:nvPicPr>
        <p:blipFill>
          <a:blip r:embed="rId5"/>
          <a:stretch>
            <a:fillRect/>
          </a:stretch>
        </p:blipFill>
        <p:spPr>
          <a:xfrm>
            <a:off x="7382318" y="6016455"/>
            <a:ext cx="1053378" cy="341636"/>
          </a:xfrm>
          <a:prstGeom prst="rect">
            <a:avLst/>
          </a:prstGeom>
        </p:spPr>
      </p:pic>
      <p:pic>
        <p:nvPicPr>
          <p:cNvPr id="59" name="Picture 58">
            <a:extLst>
              <a:ext uri="{FF2B5EF4-FFF2-40B4-BE49-F238E27FC236}">
                <a16:creationId xmlns:a16="http://schemas.microsoft.com/office/drawing/2014/main" id="{2014A7D6-7E2F-B347-83DB-75F0C453ACB5}"/>
              </a:ext>
            </a:extLst>
          </p:cNvPr>
          <p:cNvPicPr>
            <a:picLocks noChangeAspect="1"/>
          </p:cNvPicPr>
          <p:nvPr/>
        </p:nvPicPr>
        <p:blipFill>
          <a:blip r:embed="rId6"/>
          <a:stretch>
            <a:fillRect/>
          </a:stretch>
        </p:blipFill>
        <p:spPr>
          <a:xfrm>
            <a:off x="9259263" y="6002220"/>
            <a:ext cx="1323839" cy="355871"/>
          </a:xfrm>
          <a:prstGeom prst="rect">
            <a:avLst/>
          </a:prstGeom>
        </p:spPr>
      </p:pic>
      <p:sp>
        <p:nvSpPr>
          <p:cNvPr id="118" name="Title 1">
            <a:extLst>
              <a:ext uri="{FF2B5EF4-FFF2-40B4-BE49-F238E27FC236}">
                <a16:creationId xmlns:a16="http://schemas.microsoft.com/office/drawing/2014/main" id="{A761FDDB-77BF-D34A-9C0B-C33782DD1B45}"/>
              </a:ext>
            </a:extLst>
          </p:cNvPr>
          <p:cNvSpPr txBox="1">
            <a:spLocks/>
          </p:cNvSpPr>
          <p:nvPr userDrawn="1"/>
        </p:nvSpPr>
        <p:spPr>
          <a:xfrm>
            <a:off x="4237281" y="2108885"/>
            <a:ext cx="3717438" cy="2290117"/>
          </a:xfrm>
          <a:prstGeom prst="rect">
            <a:avLst/>
          </a:prstGeom>
        </p:spPr>
        <p:txBody>
          <a:bodyPr anchor="ctr"/>
          <a:lstStyle>
            <a:lvl1pPr algn="ctr" defTabSz="914400" rtl="0" eaLnBrk="1" latinLnBrk="0" hangingPunct="1">
              <a:lnSpc>
                <a:spcPct val="90000"/>
              </a:lnSpc>
              <a:spcBef>
                <a:spcPct val="0"/>
              </a:spcBef>
              <a:buNone/>
              <a:defRPr sz="4100" b="1" kern="1200" baseline="0">
                <a:solidFill>
                  <a:schemeClr val="tx1"/>
                </a:solidFill>
                <a:latin typeface="+mj-lt"/>
                <a:ea typeface="+mj-ea"/>
                <a:cs typeface="+mj-cs"/>
              </a:defRPr>
            </a:lvl1pPr>
          </a:lstStyle>
          <a:p>
            <a:pPr algn="ctr" rtl="0" fontAlgn="auto">
              <a:spcAft>
                <a:spcPts val="0"/>
              </a:spcAft>
              <a:defRPr/>
            </a:pPr>
            <a:r>
              <a:rPr lang="en-US" sz="7600" b="1" i="0" dirty="0">
                <a:solidFill>
                  <a:schemeClr val="bg2">
                    <a:lumMod val="25000"/>
                  </a:schemeClr>
                </a:solidFill>
                <a:latin typeface="Myriad Pro" panose="020B0503030403020204" pitchFamily="34" charset="0"/>
                <a:ea typeface="GE SS Text Bold" charset="0"/>
                <a:cs typeface="Almarai Bold" pitchFamily="2" charset="-78"/>
              </a:rPr>
              <a:t>Thank You !</a:t>
            </a:r>
          </a:p>
        </p:txBody>
      </p:sp>
      <p:cxnSp>
        <p:nvCxnSpPr>
          <p:cNvPr id="180" name="Straight Connector 179">
            <a:extLst>
              <a:ext uri="{FF2B5EF4-FFF2-40B4-BE49-F238E27FC236}">
                <a16:creationId xmlns:a16="http://schemas.microsoft.com/office/drawing/2014/main" id="{064BA1FA-71B2-7047-9DE2-FA35AA141F06}"/>
              </a:ext>
            </a:extLst>
          </p:cNvPr>
          <p:cNvCxnSpPr/>
          <p:nvPr userDrawn="1"/>
        </p:nvCxnSpPr>
        <p:spPr>
          <a:xfrm>
            <a:off x="1239037" y="5625297"/>
            <a:ext cx="9358260"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60" name="Graphic 59">
            <a:extLst>
              <a:ext uri="{FF2B5EF4-FFF2-40B4-BE49-F238E27FC236}">
                <a16:creationId xmlns:a16="http://schemas.microsoft.com/office/drawing/2014/main" id="{EC48D088-ED44-6241-B814-EEA50369E9CF}"/>
              </a:ext>
            </a:extLst>
          </p:cNvPr>
          <p:cNvPicPr>
            <a:picLocks noChangeAspect="1"/>
          </p:cNvPicPr>
          <p:nvPr userDrawn="1"/>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11717" y="574554"/>
            <a:ext cx="2019300" cy="774700"/>
          </a:xfrm>
          <a:prstGeom prst="rect">
            <a:avLst/>
          </a:prstGeom>
        </p:spPr>
      </p:pic>
    </p:spTree>
    <p:extLst>
      <p:ext uri="{BB962C8B-B14F-4D97-AF65-F5344CB8AC3E}">
        <p14:creationId xmlns:p14="http://schemas.microsoft.com/office/powerpoint/2010/main" val="28905789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0945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صفحة مقدمة الدرس">
    <p:spTree>
      <p:nvGrpSpPr>
        <p:cNvPr id="1" name=""/>
        <p:cNvGrpSpPr/>
        <p:nvPr/>
      </p:nvGrpSpPr>
      <p:grpSpPr>
        <a:xfrm>
          <a:off x="0" y="0"/>
          <a:ext cx="0" cy="0"/>
          <a:chOff x="0" y="0"/>
          <a:chExt cx="0" cy="0"/>
        </a:xfrm>
      </p:grpSpPr>
      <p:sp>
        <p:nvSpPr>
          <p:cNvPr id="6" name="직사각형 6">
            <a:extLst>
              <a:ext uri="{FF2B5EF4-FFF2-40B4-BE49-F238E27FC236}">
                <a16:creationId xmlns:a16="http://schemas.microsoft.com/office/drawing/2014/main" id="{8FC95365-82CD-E24F-85D4-0BE4BC81D7B7}"/>
              </a:ext>
            </a:extLst>
          </p:cNvPr>
          <p:cNvSpPr/>
          <p:nvPr userDrawn="1"/>
        </p:nvSpPr>
        <p:spPr>
          <a:xfrm>
            <a:off x="0" y="1785257"/>
            <a:ext cx="6096000" cy="4934857"/>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marL="0" algn="ctr" defTabSz="914286" rtl="0" eaLnBrk="1" latinLnBrk="0" hangingPunct="1"/>
            <a:endParaRPr lang="ko-KR" altLang="en-US"/>
          </a:p>
        </p:txBody>
      </p:sp>
      <p:sp>
        <p:nvSpPr>
          <p:cNvPr id="14" name="그림 개체 틀 2">
            <a:extLst>
              <a:ext uri="{FF2B5EF4-FFF2-40B4-BE49-F238E27FC236}">
                <a16:creationId xmlns:a16="http://schemas.microsoft.com/office/drawing/2014/main" id="{545BA027-90AB-E146-8E4B-80C24C24C0AC}"/>
              </a:ext>
            </a:extLst>
          </p:cNvPr>
          <p:cNvSpPr>
            <a:spLocks noGrp="1"/>
          </p:cNvSpPr>
          <p:nvPr>
            <p:ph type="pic" sz="quarter" idx="65" hasCustomPrompt="1"/>
          </p:nvPr>
        </p:nvSpPr>
        <p:spPr>
          <a:xfrm>
            <a:off x="6270170" y="2854285"/>
            <a:ext cx="5921829"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pic>
        <p:nvPicPr>
          <p:cNvPr id="5" name="Graphic 4">
            <a:extLst>
              <a:ext uri="{FF2B5EF4-FFF2-40B4-BE49-F238E27FC236}">
                <a16:creationId xmlns:a16="http://schemas.microsoft.com/office/drawing/2014/main" id="{A094736D-3734-1F4A-BC0E-17439AE600CB}"/>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3886808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المواضيع أو الأهداف">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8E90F8B6-927B-3943-9634-30DA34AD791A}"/>
              </a:ext>
            </a:extLst>
          </p:cNvPr>
          <p:cNvSpPr txBox="1">
            <a:spLocks/>
          </p:cNvSpPr>
          <p:nvPr userDrawn="1"/>
        </p:nvSpPr>
        <p:spPr>
          <a:xfrm flipH="1">
            <a:off x="909490" y="8760"/>
            <a:ext cx="9912792"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algn="l" rtl="0"/>
            <a:r>
              <a:rPr lang="en-US" sz="2800" b="1" i="0" dirty="0">
                <a:latin typeface="Myriad Pro Light" panose="020B0403030403020204" pitchFamily="34" charset="0"/>
              </a:rPr>
              <a:t>Topics</a:t>
            </a:r>
            <a:endParaRPr lang="en-US" sz="2800" b="1" i="0" dirty="0">
              <a:solidFill>
                <a:schemeClr val="bg2">
                  <a:lumMod val="25000"/>
                </a:schemeClr>
              </a:solidFill>
              <a:latin typeface="Myriad Pro Light" panose="020B0403030403020204" pitchFamily="34" charset="0"/>
              <a:ea typeface="GE SS Two Medium" panose="020A0503020102020204" pitchFamily="18" charset="-78"/>
              <a:cs typeface="GE SS Two Medium" panose="020A0503020102020204" pitchFamily="18" charset="-78"/>
            </a:endParaRPr>
          </a:p>
        </p:txBody>
      </p:sp>
      <p:pic>
        <p:nvPicPr>
          <p:cNvPr id="15" name="Graphic 14">
            <a:extLst>
              <a:ext uri="{FF2B5EF4-FFF2-40B4-BE49-F238E27FC236}">
                <a16:creationId xmlns:a16="http://schemas.microsoft.com/office/drawing/2014/main" id="{A6848709-88AB-3644-ADE5-55BC1FC167A2}"/>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
        <p:nvSpPr>
          <p:cNvPr id="17" name="Freeform: Shape 17">
            <a:extLst>
              <a:ext uri="{FF2B5EF4-FFF2-40B4-BE49-F238E27FC236}">
                <a16:creationId xmlns:a16="http://schemas.microsoft.com/office/drawing/2014/main" id="{DB68D9AF-1931-3B48-9178-28CD845143CA}"/>
              </a:ext>
            </a:extLst>
          </p:cNvPr>
          <p:cNvSpPr/>
          <p:nvPr/>
        </p:nvSpPr>
        <p:spPr>
          <a:xfrm flipH="1">
            <a:off x="9448110" y="335716"/>
            <a:ext cx="1504933" cy="1504933"/>
          </a:xfrm>
          <a:custGeom>
            <a:avLst/>
            <a:gdLst>
              <a:gd name="connsiteX0" fmla="*/ 1008633 w 2017267"/>
              <a:gd name="connsiteY0" fmla="*/ 0 h 2017267"/>
              <a:gd name="connsiteX1" fmla="*/ 1091617 w 2017267"/>
              <a:gd name="connsiteY1" fmla="*/ 34373 h 2017267"/>
              <a:gd name="connsiteX2" fmla="*/ 1982894 w 2017267"/>
              <a:gd name="connsiteY2" fmla="*/ 925651 h 2017267"/>
              <a:gd name="connsiteX3" fmla="*/ 1982894 w 2017267"/>
              <a:gd name="connsiteY3" fmla="*/ 1091617 h 2017267"/>
              <a:gd name="connsiteX4" fmla="*/ 1091617 w 2017267"/>
              <a:gd name="connsiteY4" fmla="*/ 1982894 h 2017267"/>
              <a:gd name="connsiteX5" fmla="*/ 925651 w 2017267"/>
              <a:gd name="connsiteY5" fmla="*/ 1982894 h 2017267"/>
              <a:gd name="connsiteX6" fmla="*/ 34373 w 2017267"/>
              <a:gd name="connsiteY6" fmla="*/ 1091616 h 2017267"/>
              <a:gd name="connsiteX7" fmla="*/ 34373 w 2017267"/>
              <a:gd name="connsiteY7" fmla="*/ 925650 h 2017267"/>
              <a:gd name="connsiteX8" fmla="*/ 925650 w 2017267"/>
              <a:gd name="connsiteY8" fmla="*/ 34373 h 2017267"/>
              <a:gd name="connsiteX9" fmla="*/ 1008633 w 2017267"/>
              <a:gd name="connsiteY9" fmla="*/ 0 h 20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7267" h="2017267">
                <a:moveTo>
                  <a:pt x="1008633" y="0"/>
                </a:moveTo>
                <a:cubicBezTo>
                  <a:pt x="1038667" y="0"/>
                  <a:pt x="1068701" y="11457"/>
                  <a:pt x="1091617" y="34373"/>
                </a:cubicBezTo>
                <a:lnTo>
                  <a:pt x="1982894" y="925651"/>
                </a:lnTo>
                <a:cubicBezTo>
                  <a:pt x="2028725" y="971481"/>
                  <a:pt x="2028725" y="1045787"/>
                  <a:pt x="1982894" y="1091617"/>
                </a:cubicBezTo>
                <a:lnTo>
                  <a:pt x="1091617" y="1982894"/>
                </a:lnTo>
                <a:cubicBezTo>
                  <a:pt x="1045787" y="2028725"/>
                  <a:pt x="971481" y="2028725"/>
                  <a:pt x="925651" y="1982894"/>
                </a:cubicBezTo>
                <a:lnTo>
                  <a:pt x="34373" y="1091616"/>
                </a:lnTo>
                <a:cubicBezTo>
                  <a:pt x="-11457" y="1045786"/>
                  <a:pt x="-11457" y="971481"/>
                  <a:pt x="34373" y="925650"/>
                </a:cubicBezTo>
                <a:lnTo>
                  <a:pt x="925650" y="34373"/>
                </a:lnTo>
                <a:cubicBezTo>
                  <a:pt x="948565" y="11457"/>
                  <a:pt x="978599" y="0"/>
                  <a:pt x="10086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853480E8-E0A5-A04E-BD8E-F7018346B934}"/>
              </a:ext>
            </a:extLst>
          </p:cNvPr>
          <p:cNvGrpSpPr/>
          <p:nvPr/>
        </p:nvGrpSpPr>
        <p:grpSpPr>
          <a:xfrm flipV="1">
            <a:off x="0" y="531601"/>
            <a:ext cx="12191999" cy="1113164"/>
            <a:chOff x="-24048006" y="1918544"/>
            <a:chExt cx="33183930" cy="3046539"/>
          </a:xfrm>
          <a:solidFill>
            <a:schemeClr val="accent1">
              <a:lumMod val="60000"/>
              <a:lumOff val="40000"/>
            </a:schemeClr>
          </a:solidFill>
        </p:grpSpPr>
        <p:grpSp>
          <p:nvGrpSpPr>
            <p:cNvPr id="19" name="Group 18">
              <a:extLst>
                <a:ext uri="{FF2B5EF4-FFF2-40B4-BE49-F238E27FC236}">
                  <a16:creationId xmlns:a16="http://schemas.microsoft.com/office/drawing/2014/main" id="{F6695EE5-5995-7C4A-B4DD-4CF54455B881}"/>
                </a:ext>
              </a:extLst>
            </p:cNvPr>
            <p:cNvGrpSpPr/>
            <p:nvPr/>
          </p:nvGrpSpPr>
          <p:grpSpPr>
            <a:xfrm rot="10800000" flipH="1">
              <a:off x="-24048006" y="3559555"/>
              <a:ext cx="30721077" cy="1405528"/>
              <a:chOff x="-19289447" y="2023474"/>
              <a:chExt cx="30721077" cy="1405528"/>
            </a:xfrm>
            <a:grpFill/>
          </p:grpSpPr>
          <p:sp>
            <p:nvSpPr>
              <p:cNvPr id="24" name="Rectangle 23">
                <a:extLst>
                  <a:ext uri="{FF2B5EF4-FFF2-40B4-BE49-F238E27FC236}">
                    <a16:creationId xmlns:a16="http://schemas.microsoft.com/office/drawing/2014/main" id="{2787C024-4379-4949-BFB5-ECF5587A5206}"/>
                  </a:ext>
                </a:extLst>
              </p:cNvPr>
              <p:cNvSpPr/>
              <p:nvPr userDrawn="1"/>
            </p:nvSpPr>
            <p:spPr>
              <a:xfrm>
                <a:off x="-19289447" y="3139002"/>
                <a:ext cx="25424937" cy="29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dirty="0"/>
              </a:p>
            </p:txBody>
          </p:sp>
          <p:sp>
            <p:nvSpPr>
              <p:cNvPr id="25" name="Rectangle 24">
                <a:extLst>
                  <a:ext uri="{FF2B5EF4-FFF2-40B4-BE49-F238E27FC236}">
                    <a16:creationId xmlns:a16="http://schemas.microsoft.com/office/drawing/2014/main" id="{77578419-B893-1043-812B-B9315E87AC50}"/>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en-US"/>
              </a:p>
            </p:txBody>
          </p:sp>
          <p:sp>
            <p:nvSpPr>
              <p:cNvPr id="26" name="Freeform: Shape 9">
                <a:extLst>
                  <a:ext uri="{FF2B5EF4-FFF2-40B4-BE49-F238E27FC236}">
                    <a16:creationId xmlns:a16="http://schemas.microsoft.com/office/drawing/2014/main" id="{CAE0C0BE-05C1-2348-B276-F00CF612A11F}"/>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22BC9659-2086-AA49-B1B4-606C1746AC46}"/>
                </a:ext>
              </a:extLst>
            </p:cNvPr>
            <p:cNvGrpSpPr/>
            <p:nvPr/>
          </p:nvGrpSpPr>
          <p:grpSpPr>
            <a:xfrm flipH="1">
              <a:off x="760370" y="1918544"/>
              <a:ext cx="8375554" cy="1405531"/>
              <a:chOff x="3056076" y="2023474"/>
              <a:chExt cx="8375554" cy="1405531"/>
            </a:xfrm>
            <a:grpFill/>
          </p:grpSpPr>
          <p:sp>
            <p:nvSpPr>
              <p:cNvPr id="21" name="Rectangle 20">
                <a:extLst>
                  <a:ext uri="{FF2B5EF4-FFF2-40B4-BE49-F238E27FC236}">
                    <a16:creationId xmlns:a16="http://schemas.microsoft.com/office/drawing/2014/main" id="{45D90703-DB05-964C-878D-E71C43756401}"/>
                  </a:ext>
                </a:extLst>
              </p:cNvPr>
              <p:cNvSpPr/>
              <p:nvPr userDrawn="1"/>
            </p:nvSpPr>
            <p:spPr>
              <a:xfrm>
                <a:off x="3056076" y="3200406"/>
                <a:ext cx="3079404" cy="2285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E7E88AF-C10A-3B40-B512-C96FC6E799A8}"/>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5">
                <a:extLst>
                  <a:ext uri="{FF2B5EF4-FFF2-40B4-BE49-F238E27FC236}">
                    <a16:creationId xmlns:a16="http://schemas.microsoft.com/office/drawing/2014/main" id="{A2BFBC52-5E75-8A4A-95DB-F41A82B2C7EE}"/>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en-US"/>
              </a:p>
            </p:txBody>
          </p:sp>
        </p:grpSp>
      </p:grpSp>
      <p:sp>
        <p:nvSpPr>
          <p:cNvPr id="27" name="Donut 24">
            <a:extLst>
              <a:ext uri="{FF2B5EF4-FFF2-40B4-BE49-F238E27FC236}">
                <a16:creationId xmlns:a16="http://schemas.microsoft.com/office/drawing/2014/main" id="{0CA47FA8-1051-5B4B-BC5D-1B4FC46191DC}"/>
              </a:ext>
            </a:extLst>
          </p:cNvPr>
          <p:cNvSpPr/>
          <p:nvPr userDrawn="1"/>
        </p:nvSpPr>
        <p:spPr>
          <a:xfrm flipH="1">
            <a:off x="9790321" y="699801"/>
            <a:ext cx="778955" cy="785296"/>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Tree>
    <p:extLst>
      <p:ext uri="{BB962C8B-B14F-4D97-AF65-F5344CB8AC3E}">
        <p14:creationId xmlns:p14="http://schemas.microsoft.com/office/powerpoint/2010/main" val="19825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١">
    <p:spTree>
      <p:nvGrpSpPr>
        <p:cNvPr id="1" name=""/>
        <p:cNvGrpSpPr/>
        <p:nvPr/>
      </p:nvGrpSpPr>
      <p:grpSpPr>
        <a:xfrm>
          <a:off x="0" y="0"/>
          <a:ext cx="0" cy="0"/>
          <a:chOff x="0" y="0"/>
          <a:chExt cx="0" cy="0"/>
        </a:xfrm>
      </p:grpSpPr>
      <p:sp>
        <p:nvSpPr>
          <p:cNvPr id="7" name="Rectangle 5">
            <a:extLst>
              <a:ext uri="{FF2B5EF4-FFF2-40B4-BE49-F238E27FC236}">
                <a16:creationId xmlns:a16="http://schemas.microsoft.com/office/drawing/2014/main" id="{46BD93E6-99D4-2940-9CA8-583B4268603F}"/>
              </a:ext>
            </a:extLst>
          </p:cNvPr>
          <p:cNvSpPr>
            <a:spLocks noChangeArrowheads="1"/>
          </p:cNvSpPr>
          <p:nvPr userDrawn="1"/>
        </p:nvSpPr>
        <p:spPr bwMode="auto">
          <a:xfrm>
            <a:off x="1430111" y="1226230"/>
            <a:ext cx="1587500" cy="849312"/>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1" i="0" u="none" strike="noStrike" kern="1200" cap="none" spc="0" normalizeH="0" baseline="0" noProof="0" dirty="0">
                <a:ln>
                  <a:noFill/>
                </a:ln>
                <a:solidFill>
                  <a:prstClr val="black"/>
                </a:solidFill>
                <a:effectLst/>
                <a:uLnTx/>
                <a:uFillTx/>
                <a:latin typeface="Myriad Pro" panose="020B0503030403020204" charset="0"/>
                <a:ea typeface="+mn-ea"/>
                <a:cs typeface="+mn-cs"/>
              </a:rPr>
              <a:t>Plant </a:t>
            </a:r>
          </a:p>
        </p:txBody>
      </p:sp>
      <p:sp>
        <p:nvSpPr>
          <p:cNvPr id="8" name="Rectangle 6">
            <a:extLst>
              <a:ext uri="{FF2B5EF4-FFF2-40B4-BE49-F238E27FC236}">
                <a16:creationId xmlns:a16="http://schemas.microsoft.com/office/drawing/2014/main" id="{DF584D97-CAC4-114A-A91D-8C2D6151CD52}"/>
              </a:ext>
            </a:extLst>
          </p:cNvPr>
          <p:cNvSpPr>
            <a:spLocks noChangeArrowheads="1"/>
          </p:cNvSpPr>
          <p:nvPr userDrawn="1"/>
        </p:nvSpPr>
        <p:spPr bwMode="auto">
          <a:xfrm>
            <a:off x="3017610" y="1226230"/>
            <a:ext cx="3592059" cy="849312"/>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1" i="0" u="none" strike="noStrike" kern="1200" cap="none" spc="0" normalizeH="0" baseline="0" noProof="0" dirty="0">
                <a:ln>
                  <a:noFill/>
                </a:ln>
                <a:solidFill>
                  <a:prstClr val="black"/>
                </a:solidFill>
                <a:effectLst/>
                <a:uLnTx/>
                <a:uFillTx/>
                <a:latin typeface="Myriad Pro" panose="020B0503030403020204" charset="0"/>
                <a:ea typeface="+mn-ea"/>
                <a:cs typeface="+mn-cs"/>
              </a:rPr>
              <a:t>Medium</a:t>
            </a:r>
          </a:p>
        </p:txBody>
      </p:sp>
      <p:sp>
        <p:nvSpPr>
          <p:cNvPr id="9" name="Rectangle 7">
            <a:extLst>
              <a:ext uri="{FF2B5EF4-FFF2-40B4-BE49-F238E27FC236}">
                <a16:creationId xmlns:a16="http://schemas.microsoft.com/office/drawing/2014/main" id="{0DB8AE25-93C1-914F-962A-3096199EB8E8}"/>
              </a:ext>
            </a:extLst>
          </p:cNvPr>
          <p:cNvSpPr>
            <a:spLocks noChangeArrowheads="1"/>
          </p:cNvSpPr>
          <p:nvPr userDrawn="1"/>
        </p:nvSpPr>
        <p:spPr bwMode="auto">
          <a:xfrm>
            <a:off x="6609670" y="1226230"/>
            <a:ext cx="3753530" cy="849312"/>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r" defTabSz="914400" rtl="1"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dirty="0">
                <a:ln>
                  <a:noFill/>
                </a:ln>
                <a:solidFill>
                  <a:prstClr val="black"/>
                </a:solidFill>
                <a:effectLst/>
                <a:uLnTx/>
                <a:uFillTx/>
                <a:latin typeface="Myriad Pro" panose="020B0503030403020204" charset="0"/>
                <a:ea typeface="+mn-ea"/>
                <a:cs typeface="+mn-cs"/>
              </a:rPr>
              <a:t>Results after 2 weeks</a:t>
            </a:r>
          </a:p>
        </p:txBody>
      </p:sp>
      <p:sp>
        <p:nvSpPr>
          <p:cNvPr id="14" name="Rectangle 12">
            <a:extLst>
              <a:ext uri="{FF2B5EF4-FFF2-40B4-BE49-F238E27FC236}">
                <a16:creationId xmlns:a16="http://schemas.microsoft.com/office/drawing/2014/main" id="{FFB7D4D5-EBC0-DB43-A25B-15C35D00C76E}"/>
              </a:ext>
            </a:extLst>
          </p:cNvPr>
          <p:cNvSpPr>
            <a:spLocks noChangeArrowheads="1"/>
          </p:cNvSpPr>
          <p:nvPr userDrawn="1"/>
        </p:nvSpPr>
        <p:spPr bwMode="auto">
          <a:xfrm>
            <a:off x="1430111" y="2075542"/>
            <a:ext cx="1587500"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A</a:t>
            </a:r>
          </a:p>
        </p:txBody>
      </p:sp>
      <p:sp>
        <p:nvSpPr>
          <p:cNvPr id="15" name="Rectangle 13">
            <a:extLst>
              <a:ext uri="{FF2B5EF4-FFF2-40B4-BE49-F238E27FC236}">
                <a16:creationId xmlns:a16="http://schemas.microsoft.com/office/drawing/2014/main" id="{786E57B8-9987-E542-B115-3A77EB6C5D79}"/>
              </a:ext>
            </a:extLst>
          </p:cNvPr>
          <p:cNvSpPr>
            <a:spLocks noChangeArrowheads="1"/>
          </p:cNvSpPr>
          <p:nvPr userDrawn="1"/>
        </p:nvSpPr>
        <p:spPr bwMode="auto">
          <a:xfrm>
            <a:off x="3017610" y="2075542"/>
            <a:ext cx="3592059"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Complete medium (water + mineral salts)</a:t>
            </a:r>
          </a:p>
        </p:txBody>
      </p:sp>
      <p:sp>
        <p:nvSpPr>
          <p:cNvPr id="16" name="Rectangle 14">
            <a:extLst>
              <a:ext uri="{FF2B5EF4-FFF2-40B4-BE49-F238E27FC236}">
                <a16:creationId xmlns:a16="http://schemas.microsoft.com/office/drawing/2014/main" id="{E73A66EA-9CBD-5543-8F49-EA8C40270200}"/>
              </a:ext>
            </a:extLst>
          </p:cNvPr>
          <p:cNvSpPr>
            <a:spLocks noChangeArrowheads="1"/>
          </p:cNvSpPr>
          <p:nvPr userDrawn="1"/>
        </p:nvSpPr>
        <p:spPr bwMode="auto">
          <a:xfrm>
            <a:off x="6609670" y="2075542"/>
            <a:ext cx="3753530"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Big sized green leaves</a:t>
            </a:r>
          </a:p>
        </p:txBody>
      </p:sp>
      <p:sp>
        <p:nvSpPr>
          <p:cNvPr id="21" name="Rectangle 19">
            <a:extLst>
              <a:ext uri="{FF2B5EF4-FFF2-40B4-BE49-F238E27FC236}">
                <a16:creationId xmlns:a16="http://schemas.microsoft.com/office/drawing/2014/main" id="{18078330-FBF3-6A43-8717-0CF88A6252FE}"/>
              </a:ext>
            </a:extLst>
          </p:cNvPr>
          <p:cNvSpPr>
            <a:spLocks noChangeArrowheads="1"/>
          </p:cNvSpPr>
          <p:nvPr userDrawn="1"/>
        </p:nvSpPr>
        <p:spPr bwMode="auto">
          <a:xfrm>
            <a:off x="1430111" y="2923267"/>
            <a:ext cx="1587500" cy="838200"/>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B</a:t>
            </a:r>
          </a:p>
        </p:txBody>
      </p:sp>
      <p:sp>
        <p:nvSpPr>
          <p:cNvPr id="22" name="Rectangle 20">
            <a:extLst>
              <a:ext uri="{FF2B5EF4-FFF2-40B4-BE49-F238E27FC236}">
                <a16:creationId xmlns:a16="http://schemas.microsoft.com/office/drawing/2014/main" id="{08AD1EBD-D564-6C46-B094-147089F4103E}"/>
              </a:ext>
            </a:extLst>
          </p:cNvPr>
          <p:cNvSpPr>
            <a:spLocks noChangeArrowheads="1"/>
          </p:cNvSpPr>
          <p:nvPr userDrawn="1"/>
        </p:nvSpPr>
        <p:spPr bwMode="auto">
          <a:xfrm>
            <a:off x="3017610" y="2923267"/>
            <a:ext cx="3592059" cy="838200"/>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Without potassium (K)</a:t>
            </a:r>
          </a:p>
        </p:txBody>
      </p:sp>
      <p:sp>
        <p:nvSpPr>
          <p:cNvPr id="23" name="Rectangle 21">
            <a:extLst>
              <a:ext uri="{FF2B5EF4-FFF2-40B4-BE49-F238E27FC236}">
                <a16:creationId xmlns:a16="http://schemas.microsoft.com/office/drawing/2014/main" id="{37DC27AC-574F-6B4B-A3AF-04FB2A5393CD}"/>
              </a:ext>
            </a:extLst>
          </p:cNvPr>
          <p:cNvSpPr>
            <a:spLocks noChangeArrowheads="1"/>
          </p:cNvSpPr>
          <p:nvPr userDrawn="1"/>
        </p:nvSpPr>
        <p:spPr bwMode="auto">
          <a:xfrm>
            <a:off x="6609670" y="2923267"/>
            <a:ext cx="3753530" cy="838200"/>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Small sized green leaves</a:t>
            </a:r>
          </a:p>
        </p:txBody>
      </p:sp>
      <p:sp>
        <p:nvSpPr>
          <p:cNvPr id="28" name="Rectangle 26">
            <a:extLst>
              <a:ext uri="{FF2B5EF4-FFF2-40B4-BE49-F238E27FC236}">
                <a16:creationId xmlns:a16="http://schemas.microsoft.com/office/drawing/2014/main" id="{005C91BD-38A3-0C44-813F-5C985EB7CC77}"/>
              </a:ext>
            </a:extLst>
          </p:cNvPr>
          <p:cNvSpPr>
            <a:spLocks noChangeArrowheads="1"/>
          </p:cNvSpPr>
          <p:nvPr userDrawn="1"/>
        </p:nvSpPr>
        <p:spPr bwMode="auto">
          <a:xfrm>
            <a:off x="1430111" y="3761467"/>
            <a:ext cx="1587500"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C</a:t>
            </a:r>
          </a:p>
        </p:txBody>
      </p:sp>
      <p:sp>
        <p:nvSpPr>
          <p:cNvPr id="29" name="Rectangle 27">
            <a:extLst>
              <a:ext uri="{FF2B5EF4-FFF2-40B4-BE49-F238E27FC236}">
                <a16:creationId xmlns:a16="http://schemas.microsoft.com/office/drawing/2014/main" id="{2FFA3763-EA95-3F43-9ED7-9A14FD11C6CB}"/>
              </a:ext>
            </a:extLst>
          </p:cNvPr>
          <p:cNvSpPr>
            <a:spLocks noChangeArrowheads="1"/>
          </p:cNvSpPr>
          <p:nvPr userDrawn="1"/>
        </p:nvSpPr>
        <p:spPr bwMode="auto">
          <a:xfrm>
            <a:off x="3017610" y="3761467"/>
            <a:ext cx="3592059"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Without phosphorus (P)</a:t>
            </a:r>
          </a:p>
        </p:txBody>
      </p:sp>
      <p:sp>
        <p:nvSpPr>
          <p:cNvPr id="30" name="Rectangle 28">
            <a:extLst>
              <a:ext uri="{FF2B5EF4-FFF2-40B4-BE49-F238E27FC236}">
                <a16:creationId xmlns:a16="http://schemas.microsoft.com/office/drawing/2014/main" id="{25D45BFC-CD1E-5248-ADEC-39E057CB884A}"/>
              </a:ext>
            </a:extLst>
          </p:cNvPr>
          <p:cNvSpPr>
            <a:spLocks noChangeArrowheads="1"/>
          </p:cNvSpPr>
          <p:nvPr userDrawn="1"/>
        </p:nvSpPr>
        <p:spPr bwMode="auto">
          <a:xfrm>
            <a:off x="6609670" y="3761467"/>
            <a:ext cx="3753530" cy="847725"/>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1"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Medium sized dark green leaves</a:t>
            </a:r>
          </a:p>
        </p:txBody>
      </p:sp>
      <p:sp>
        <p:nvSpPr>
          <p:cNvPr id="35" name="Rectangle 33">
            <a:extLst>
              <a:ext uri="{FF2B5EF4-FFF2-40B4-BE49-F238E27FC236}">
                <a16:creationId xmlns:a16="http://schemas.microsoft.com/office/drawing/2014/main" id="{579F62D7-BFE7-1046-AA96-90CFD2270CF8}"/>
              </a:ext>
            </a:extLst>
          </p:cNvPr>
          <p:cNvSpPr>
            <a:spLocks noChangeArrowheads="1"/>
          </p:cNvSpPr>
          <p:nvPr userDrawn="1"/>
        </p:nvSpPr>
        <p:spPr bwMode="auto">
          <a:xfrm>
            <a:off x="1430111" y="4609192"/>
            <a:ext cx="1587500" cy="849313"/>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D</a:t>
            </a:r>
          </a:p>
        </p:txBody>
      </p:sp>
      <p:sp>
        <p:nvSpPr>
          <p:cNvPr id="36" name="Rectangle 34">
            <a:extLst>
              <a:ext uri="{FF2B5EF4-FFF2-40B4-BE49-F238E27FC236}">
                <a16:creationId xmlns:a16="http://schemas.microsoft.com/office/drawing/2014/main" id="{087715A0-0F16-5E44-92C5-A700CF85635A}"/>
              </a:ext>
            </a:extLst>
          </p:cNvPr>
          <p:cNvSpPr>
            <a:spLocks noChangeArrowheads="1"/>
          </p:cNvSpPr>
          <p:nvPr userDrawn="1"/>
        </p:nvSpPr>
        <p:spPr bwMode="auto">
          <a:xfrm>
            <a:off x="3017610" y="4609192"/>
            <a:ext cx="3592059" cy="849313"/>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Without nitrogen (N)</a:t>
            </a:r>
          </a:p>
        </p:txBody>
      </p:sp>
      <p:sp>
        <p:nvSpPr>
          <p:cNvPr id="37" name="Rectangle 35">
            <a:extLst>
              <a:ext uri="{FF2B5EF4-FFF2-40B4-BE49-F238E27FC236}">
                <a16:creationId xmlns:a16="http://schemas.microsoft.com/office/drawing/2014/main" id="{AF6A53FE-4651-F940-AE50-5819758861C8}"/>
              </a:ext>
            </a:extLst>
          </p:cNvPr>
          <p:cNvSpPr>
            <a:spLocks noChangeArrowheads="1"/>
          </p:cNvSpPr>
          <p:nvPr userDrawn="1"/>
        </p:nvSpPr>
        <p:spPr bwMode="auto">
          <a:xfrm>
            <a:off x="6609670" y="4609192"/>
            <a:ext cx="3753530" cy="849313"/>
          </a:xfrm>
          <a:prstGeom prst="rect">
            <a:avLst/>
          </a:prstGeom>
          <a:solidFill>
            <a:srgbClr val="FFFFFF"/>
          </a:solidFill>
          <a:ln w="9525">
            <a:solidFill>
              <a:srgbClr val="BCBEC0"/>
            </a:solidFill>
            <a:miter lim="800000"/>
            <a:headEnd/>
            <a:tailEnd/>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Myriad Pro" panose="020B0503030403020204" charset="0"/>
                <a:ea typeface="+mn-ea"/>
                <a:cs typeface="+mn-cs"/>
              </a:rPr>
              <a:t>Small sized dark green leaves</a:t>
            </a:r>
          </a:p>
        </p:txBody>
      </p:sp>
      <p:pic>
        <p:nvPicPr>
          <p:cNvPr id="49" name="Graphic 48">
            <a:extLst>
              <a:ext uri="{FF2B5EF4-FFF2-40B4-BE49-F238E27FC236}">
                <a16:creationId xmlns:a16="http://schemas.microsoft.com/office/drawing/2014/main" id="{72083D7E-AFD7-A44F-B6FE-B9D34A01B2DF}"/>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2017571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٢">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CE56DCC6-46F4-094E-89BD-550DD256237D}"/>
              </a:ext>
            </a:extLst>
          </p:cNvPr>
          <p:cNvSpPr/>
          <p:nvPr userDrawn="1"/>
        </p:nvSpPr>
        <p:spPr>
          <a:xfrm>
            <a:off x="0" y="987552"/>
            <a:ext cx="12192000" cy="53090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Graphic 5">
            <a:extLst>
              <a:ext uri="{FF2B5EF4-FFF2-40B4-BE49-F238E27FC236}">
                <a16:creationId xmlns:a16="http://schemas.microsoft.com/office/drawing/2014/main" id="{7979ACC7-FD9C-7F4F-8374-7B1BB38FDF88}"/>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1271315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٣">
    <p:spTree>
      <p:nvGrpSpPr>
        <p:cNvPr id="1" name=""/>
        <p:cNvGrpSpPr/>
        <p:nvPr/>
      </p:nvGrpSpPr>
      <p:grpSpPr>
        <a:xfrm>
          <a:off x="0" y="0"/>
          <a:ext cx="0" cy="0"/>
          <a:chOff x="0" y="0"/>
          <a:chExt cx="0" cy="0"/>
        </a:xfrm>
      </p:grpSpPr>
      <p:sp>
        <p:nvSpPr>
          <p:cNvPr id="267" name="Rectangle 266">
            <a:extLst>
              <a:ext uri="{FF2B5EF4-FFF2-40B4-BE49-F238E27FC236}">
                <a16:creationId xmlns:a16="http://schemas.microsoft.com/office/drawing/2014/main" id="{B6A9761D-20C1-E943-AE44-964B06FD610C}"/>
              </a:ext>
            </a:extLst>
          </p:cNvPr>
          <p:cNvSpPr/>
          <p:nvPr userDrawn="1"/>
        </p:nvSpPr>
        <p:spPr>
          <a:xfrm>
            <a:off x="3191" y="0"/>
            <a:ext cx="6008307" cy="6857999"/>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 name="Group 267">
            <a:extLst>
              <a:ext uri="{FF2B5EF4-FFF2-40B4-BE49-F238E27FC236}">
                <a16:creationId xmlns:a16="http://schemas.microsoft.com/office/drawing/2014/main" id="{46B724E6-0731-D94F-81C1-AA5801D9EA68}"/>
              </a:ext>
            </a:extLst>
          </p:cNvPr>
          <p:cNvGrpSpPr/>
          <p:nvPr userDrawn="1"/>
        </p:nvGrpSpPr>
        <p:grpSpPr>
          <a:xfrm>
            <a:off x="6907074" y="1240481"/>
            <a:ext cx="4709243" cy="4377037"/>
            <a:chOff x="433353" y="993616"/>
            <a:chExt cx="5355059" cy="4977295"/>
          </a:xfrm>
        </p:grpSpPr>
        <p:sp>
          <p:nvSpPr>
            <p:cNvPr id="238" name="Freeform 237">
              <a:extLst>
                <a:ext uri="{FF2B5EF4-FFF2-40B4-BE49-F238E27FC236}">
                  <a16:creationId xmlns:a16="http://schemas.microsoft.com/office/drawing/2014/main" id="{6B115424-27D2-464A-892D-E354E26D12F0}"/>
                </a:ext>
              </a:extLst>
            </p:cNvPr>
            <p:cNvSpPr/>
            <p:nvPr userDrawn="1"/>
          </p:nvSpPr>
          <p:spPr>
            <a:xfrm>
              <a:off x="648520" y="993616"/>
              <a:ext cx="4889897" cy="4886405"/>
            </a:xfrm>
            <a:custGeom>
              <a:avLst/>
              <a:gdLst>
                <a:gd name="connsiteX0" fmla="*/ 2444975 w 4889897"/>
                <a:gd name="connsiteY0" fmla="*/ 4524442 h 4886405"/>
                <a:gd name="connsiteX1" fmla="*/ 362542 w 4889897"/>
                <a:gd name="connsiteY1" fmla="*/ 2443230 h 4886405"/>
                <a:gd name="connsiteX2" fmla="*/ 2444975 w 4889897"/>
                <a:gd name="connsiteY2" fmla="*/ 362284 h 4886405"/>
                <a:gd name="connsiteX3" fmla="*/ 4527355 w 4889897"/>
                <a:gd name="connsiteY3" fmla="*/ 2443230 h 4886405"/>
                <a:gd name="connsiteX4" fmla="*/ 2444975 w 4889897"/>
                <a:gd name="connsiteY4" fmla="*/ 4524442 h 4886405"/>
                <a:gd name="connsiteX5" fmla="*/ 2444975 w 4889897"/>
                <a:gd name="connsiteY5" fmla="*/ 0 h 4886405"/>
                <a:gd name="connsiteX6" fmla="*/ 0 w 4889897"/>
                <a:gd name="connsiteY6" fmla="*/ 2443230 h 4886405"/>
                <a:gd name="connsiteX7" fmla="*/ 2444975 w 4889897"/>
                <a:gd name="connsiteY7" fmla="*/ 4886406 h 4886405"/>
                <a:gd name="connsiteX8" fmla="*/ 4889898 w 4889897"/>
                <a:gd name="connsiteY8" fmla="*/ 2443230 h 4886405"/>
                <a:gd name="connsiteX9" fmla="*/ 2444975 w 4889897"/>
                <a:gd name="connsiteY9" fmla="*/ 0 h 4886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89897" h="4886405">
                  <a:moveTo>
                    <a:pt x="2444975" y="4524442"/>
                  </a:moveTo>
                  <a:cubicBezTo>
                    <a:pt x="1296622" y="4524442"/>
                    <a:pt x="362542" y="3590763"/>
                    <a:pt x="362542" y="2443230"/>
                  </a:cubicBezTo>
                  <a:cubicBezTo>
                    <a:pt x="362542" y="1295696"/>
                    <a:pt x="1296569" y="362284"/>
                    <a:pt x="2444975" y="362284"/>
                  </a:cubicBezTo>
                  <a:cubicBezTo>
                    <a:pt x="3593382" y="362284"/>
                    <a:pt x="4527355" y="1295910"/>
                    <a:pt x="4527355" y="2443230"/>
                  </a:cubicBezTo>
                  <a:cubicBezTo>
                    <a:pt x="4527355" y="3590550"/>
                    <a:pt x="3593329" y="4524442"/>
                    <a:pt x="2444975" y="4524442"/>
                  </a:cubicBezTo>
                  <a:close/>
                  <a:moveTo>
                    <a:pt x="2444975" y="0"/>
                  </a:moveTo>
                  <a:cubicBezTo>
                    <a:pt x="1096797" y="0"/>
                    <a:pt x="0" y="1096014"/>
                    <a:pt x="0" y="2443230"/>
                  </a:cubicBezTo>
                  <a:cubicBezTo>
                    <a:pt x="0" y="3790445"/>
                    <a:pt x="1096797" y="4886406"/>
                    <a:pt x="2444975" y="4886406"/>
                  </a:cubicBezTo>
                  <a:cubicBezTo>
                    <a:pt x="3793153" y="4886406"/>
                    <a:pt x="4889898" y="3790445"/>
                    <a:pt x="4889898" y="2443230"/>
                  </a:cubicBezTo>
                  <a:cubicBezTo>
                    <a:pt x="4889898" y="1096014"/>
                    <a:pt x="3793100" y="0"/>
                    <a:pt x="2444975" y="0"/>
                  </a:cubicBezTo>
                  <a:close/>
                </a:path>
              </a:pathLst>
            </a:custGeom>
            <a:solidFill>
              <a:srgbClr val="B4DCFA"/>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9" name="Freeform 238">
              <a:extLst>
                <a:ext uri="{FF2B5EF4-FFF2-40B4-BE49-F238E27FC236}">
                  <a16:creationId xmlns:a16="http://schemas.microsoft.com/office/drawing/2014/main" id="{E3A868E1-4416-6343-8F64-BECEE81EA9F3}"/>
                </a:ext>
              </a:extLst>
            </p:cNvPr>
            <p:cNvSpPr/>
            <p:nvPr userDrawn="1"/>
          </p:nvSpPr>
          <p:spPr>
            <a:xfrm>
              <a:off x="2725301" y="1994325"/>
              <a:ext cx="1028362" cy="2566364"/>
            </a:xfrm>
            <a:custGeom>
              <a:avLst/>
              <a:gdLst>
                <a:gd name="connsiteX0" fmla="*/ 275491 w 1028362"/>
                <a:gd name="connsiteY0" fmla="*/ 1806952 h 2566364"/>
                <a:gd name="connsiteX1" fmla="*/ 611376 w 1028362"/>
                <a:gd name="connsiteY1" fmla="*/ 2496889 h 2566364"/>
                <a:gd name="connsiteX2" fmla="*/ 770842 w 1028362"/>
                <a:gd name="connsiteY2" fmla="*/ 2555174 h 2566364"/>
                <a:gd name="connsiteX3" fmla="*/ 829168 w 1028362"/>
                <a:gd name="connsiteY3" fmla="*/ 2395823 h 2566364"/>
                <a:gd name="connsiteX4" fmla="*/ 827249 w 1028362"/>
                <a:gd name="connsiteY4" fmla="*/ 2391880 h 2566364"/>
                <a:gd name="connsiteX5" fmla="*/ 490564 w 1028362"/>
                <a:gd name="connsiteY5" fmla="*/ 1700664 h 2566364"/>
                <a:gd name="connsiteX6" fmla="*/ 449992 w 1028362"/>
                <a:gd name="connsiteY6" fmla="*/ 1322717 h 2566364"/>
                <a:gd name="connsiteX7" fmla="*/ 1015984 w 1028362"/>
                <a:gd name="connsiteY7" fmla="*/ 172893 h 2566364"/>
                <a:gd name="connsiteX8" fmla="*/ 961390 w 1028362"/>
                <a:gd name="connsiteY8" fmla="*/ 12370 h 2566364"/>
                <a:gd name="connsiteX9" fmla="*/ 800751 w 1028362"/>
                <a:gd name="connsiteY9" fmla="*/ 66925 h 2566364"/>
                <a:gd name="connsiteX10" fmla="*/ 210393 w 1028362"/>
                <a:gd name="connsiteY10" fmla="*/ 1266084 h 2566364"/>
                <a:gd name="connsiteX11" fmla="*/ 275491 w 1028362"/>
                <a:gd name="connsiteY11" fmla="*/ 1807059 h 256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8362" h="2566364">
                  <a:moveTo>
                    <a:pt x="275491" y="1806952"/>
                  </a:moveTo>
                  <a:lnTo>
                    <a:pt x="611376" y="2496889"/>
                  </a:lnTo>
                  <a:cubicBezTo>
                    <a:pt x="639303" y="2556986"/>
                    <a:pt x="710702" y="2583086"/>
                    <a:pt x="770842" y="2555174"/>
                  </a:cubicBezTo>
                  <a:cubicBezTo>
                    <a:pt x="830986" y="2527268"/>
                    <a:pt x="857100" y="2455919"/>
                    <a:pt x="829168" y="2395823"/>
                  </a:cubicBezTo>
                  <a:cubicBezTo>
                    <a:pt x="828555" y="2394496"/>
                    <a:pt x="827915" y="2393180"/>
                    <a:pt x="827249" y="2391880"/>
                  </a:cubicBezTo>
                  <a:lnTo>
                    <a:pt x="490564" y="1700664"/>
                  </a:lnTo>
                  <a:cubicBezTo>
                    <a:pt x="579707" y="1585320"/>
                    <a:pt x="566325" y="1419735"/>
                    <a:pt x="449992" y="1322717"/>
                  </a:cubicBezTo>
                  <a:lnTo>
                    <a:pt x="1015984" y="172893"/>
                  </a:lnTo>
                  <a:cubicBezTo>
                    <a:pt x="1045265" y="113500"/>
                    <a:pt x="1020825" y="41629"/>
                    <a:pt x="961390" y="12370"/>
                  </a:cubicBezTo>
                  <a:cubicBezTo>
                    <a:pt x="901954" y="-16890"/>
                    <a:pt x="830032" y="7532"/>
                    <a:pt x="800751" y="66925"/>
                  </a:cubicBezTo>
                  <a:lnTo>
                    <a:pt x="210393" y="1266084"/>
                  </a:lnTo>
                  <a:cubicBezTo>
                    <a:pt x="-105551" y="1341418"/>
                    <a:pt x="-50850" y="1808444"/>
                    <a:pt x="275491" y="1807059"/>
                  </a:cubicBezTo>
                  <a:close/>
                </a:path>
              </a:pathLst>
            </a:custGeom>
            <a:solidFill>
              <a:srgbClr val="B4DCFA">
                <a:lumMod val="90000"/>
              </a:srgbClr>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0" name="Freeform 239">
              <a:extLst>
                <a:ext uri="{FF2B5EF4-FFF2-40B4-BE49-F238E27FC236}">
                  <a16:creationId xmlns:a16="http://schemas.microsoft.com/office/drawing/2014/main" id="{BEA2C89C-7066-D94F-A261-D7869E4BADA0}"/>
                </a:ext>
              </a:extLst>
            </p:cNvPr>
            <p:cNvSpPr/>
            <p:nvPr userDrawn="1"/>
          </p:nvSpPr>
          <p:spPr>
            <a:xfrm>
              <a:off x="753484" y="2816488"/>
              <a:ext cx="455857" cy="1789840"/>
            </a:xfrm>
            <a:custGeom>
              <a:avLst/>
              <a:gdLst>
                <a:gd name="connsiteX0" fmla="*/ 313400 w 455857"/>
                <a:gd name="connsiteY0" fmla="*/ 1789681 h 1789840"/>
                <a:gd name="connsiteX1" fmla="*/ 79453 w 455857"/>
                <a:gd name="connsiteY1" fmla="*/ 15184 h 1789840"/>
                <a:gd name="connsiteX2" fmla="*/ 168543 w 455857"/>
                <a:gd name="connsiteY2" fmla="*/ 0 h 1789840"/>
                <a:gd name="connsiteX3" fmla="*/ 238652 w 455857"/>
                <a:gd name="connsiteY3" fmla="*/ 57806 h 1789840"/>
                <a:gd name="connsiteX4" fmla="*/ 455858 w 455857"/>
                <a:gd name="connsiteY4" fmla="*/ 1707368 h 1789840"/>
                <a:gd name="connsiteX5" fmla="*/ 313400 w 455857"/>
                <a:gd name="connsiteY5" fmla="*/ 1789840 h 1789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5857" h="1789840">
                  <a:moveTo>
                    <a:pt x="313400" y="1789681"/>
                  </a:moveTo>
                  <a:cubicBezTo>
                    <a:pt x="3368" y="1252468"/>
                    <a:pt x="-80767" y="614305"/>
                    <a:pt x="79453" y="15184"/>
                  </a:cubicBezTo>
                  <a:lnTo>
                    <a:pt x="168543" y="0"/>
                  </a:lnTo>
                  <a:lnTo>
                    <a:pt x="238652" y="57806"/>
                  </a:lnTo>
                  <a:cubicBezTo>
                    <a:pt x="89362" y="614694"/>
                    <a:pt x="167489" y="1208029"/>
                    <a:pt x="455858" y="1707368"/>
                  </a:cubicBezTo>
                  <a:lnTo>
                    <a:pt x="313400" y="1789840"/>
                  </a:lnTo>
                  <a:close/>
                </a:path>
              </a:pathLst>
            </a:custGeom>
            <a:solidFill>
              <a:srgbClr val="FF8021"/>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1" name="Freeform 240">
              <a:extLst>
                <a:ext uri="{FF2B5EF4-FFF2-40B4-BE49-F238E27FC236}">
                  <a16:creationId xmlns:a16="http://schemas.microsoft.com/office/drawing/2014/main" id="{71E848AA-FEB6-7443-BCEE-F8AB7A9CEBC9}"/>
                </a:ext>
              </a:extLst>
            </p:cNvPr>
            <p:cNvSpPr/>
            <p:nvPr userDrawn="1"/>
          </p:nvSpPr>
          <p:spPr>
            <a:xfrm>
              <a:off x="1066883" y="1098145"/>
              <a:ext cx="2072516" cy="1251742"/>
            </a:xfrm>
            <a:custGeom>
              <a:avLst/>
              <a:gdLst>
                <a:gd name="connsiteX0" fmla="*/ 0 w 2072516"/>
                <a:gd name="connsiteY0" fmla="*/ 1169323 h 1251742"/>
                <a:gd name="connsiteX1" fmla="*/ 2026559 w 2072516"/>
                <a:gd name="connsiteY1" fmla="*/ 0 h 1251742"/>
                <a:gd name="connsiteX2" fmla="*/ 2072516 w 2072516"/>
                <a:gd name="connsiteY2" fmla="*/ 84231 h 1251742"/>
                <a:gd name="connsiteX3" fmla="*/ 2026559 w 2072516"/>
                <a:gd name="connsiteY3" fmla="*/ 164892 h 1251742"/>
                <a:gd name="connsiteX4" fmla="*/ 142458 w 2072516"/>
                <a:gd name="connsiteY4" fmla="*/ 1251743 h 1251742"/>
                <a:gd name="connsiteX5" fmla="*/ 0 w 2072516"/>
                <a:gd name="connsiteY5" fmla="*/ 1169323 h 1251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2516" h="1251742">
                  <a:moveTo>
                    <a:pt x="0" y="1169323"/>
                  </a:moveTo>
                  <a:cubicBezTo>
                    <a:pt x="418102" y="445891"/>
                    <a:pt x="1190552" y="187"/>
                    <a:pt x="2026559" y="0"/>
                  </a:cubicBezTo>
                  <a:lnTo>
                    <a:pt x="2072516" y="84231"/>
                  </a:lnTo>
                  <a:lnTo>
                    <a:pt x="2026559" y="164892"/>
                  </a:lnTo>
                  <a:cubicBezTo>
                    <a:pt x="1249295" y="164706"/>
                    <a:pt x="531013" y="579046"/>
                    <a:pt x="142458" y="1251743"/>
                  </a:cubicBezTo>
                  <a:lnTo>
                    <a:pt x="0" y="1169323"/>
                  </a:lnTo>
                  <a:close/>
                </a:path>
              </a:pathLst>
            </a:custGeom>
            <a:solidFill>
              <a:srgbClr val="F8EC7B"/>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2" name="Freeform 241">
              <a:extLst>
                <a:ext uri="{FF2B5EF4-FFF2-40B4-BE49-F238E27FC236}">
                  <a16:creationId xmlns:a16="http://schemas.microsoft.com/office/drawing/2014/main" id="{7120FD9C-612F-F44D-80AE-8B5BDE028961}"/>
                </a:ext>
              </a:extLst>
            </p:cNvPr>
            <p:cNvSpPr/>
            <p:nvPr userDrawn="1"/>
          </p:nvSpPr>
          <p:spPr>
            <a:xfrm>
              <a:off x="4181123" y="1783127"/>
              <a:ext cx="1252389" cy="3678776"/>
            </a:xfrm>
            <a:custGeom>
              <a:avLst/>
              <a:gdLst>
                <a:gd name="connsiteX0" fmla="*/ 567219 w 1252389"/>
                <a:gd name="connsiteY0" fmla="*/ 0 h 3678776"/>
                <a:gd name="connsiteX1" fmla="*/ 566510 w 1252389"/>
                <a:gd name="connsiteY1" fmla="*/ 3307649 h 3678776"/>
                <a:gd name="connsiteX2" fmla="*/ 82479 w 1252389"/>
                <a:gd name="connsiteY2" fmla="*/ 3678776 h 3678776"/>
                <a:gd name="connsiteX3" fmla="*/ 8210 w 1252389"/>
                <a:gd name="connsiteY3" fmla="*/ 3636687 h 3678776"/>
                <a:gd name="connsiteX4" fmla="*/ 0 w 1252389"/>
                <a:gd name="connsiteY4" fmla="*/ 3536580 h 3678776"/>
                <a:gd name="connsiteX5" fmla="*/ 797039 w 1252389"/>
                <a:gd name="connsiteY5" fmla="*/ 567943 h 3678776"/>
                <a:gd name="connsiteX6" fmla="*/ 450512 w 1252389"/>
                <a:gd name="connsiteY6" fmla="*/ 116677 h 3678776"/>
                <a:gd name="connsiteX7" fmla="*/ 567219 w 1252389"/>
                <a:gd name="connsiteY7" fmla="*/ 107 h 367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2389" h="3678776">
                  <a:moveTo>
                    <a:pt x="567219" y="0"/>
                  </a:moveTo>
                  <a:cubicBezTo>
                    <a:pt x="1481055" y="913578"/>
                    <a:pt x="1480741" y="2394460"/>
                    <a:pt x="566510" y="3307649"/>
                  </a:cubicBezTo>
                  <a:cubicBezTo>
                    <a:pt x="422058" y="3451928"/>
                    <a:pt x="259335" y="3576698"/>
                    <a:pt x="82479" y="3678776"/>
                  </a:cubicBezTo>
                  <a:lnTo>
                    <a:pt x="8210" y="3636687"/>
                  </a:lnTo>
                  <a:lnTo>
                    <a:pt x="0" y="3536580"/>
                  </a:lnTo>
                  <a:cubicBezTo>
                    <a:pt x="1040449" y="2936751"/>
                    <a:pt x="1397292" y="1607649"/>
                    <a:pt x="797039" y="567943"/>
                  </a:cubicBezTo>
                  <a:cubicBezTo>
                    <a:pt x="701813" y="402998"/>
                    <a:pt x="585303" y="251281"/>
                    <a:pt x="450512" y="116677"/>
                  </a:cubicBezTo>
                  <a:lnTo>
                    <a:pt x="567219" y="107"/>
                  </a:lnTo>
                  <a:close/>
                </a:path>
              </a:pathLst>
            </a:custGeom>
            <a:solidFill>
              <a:srgbClr val="5ECCF3"/>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3" name="Freeform 242">
              <a:extLst>
                <a:ext uri="{FF2B5EF4-FFF2-40B4-BE49-F238E27FC236}">
                  <a16:creationId xmlns:a16="http://schemas.microsoft.com/office/drawing/2014/main" id="{DB6E70C0-EF10-8046-808F-EB89E3562259}"/>
                </a:ext>
              </a:extLst>
            </p:cNvPr>
            <p:cNvSpPr/>
            <p:nvPr userDrawn="1"/>
          </p:nvSpPr>
          <p:spPr>
            <a:xfrm>
              <a:off x="1438596" y="4974046"/>
              <a:ext cx="1703522" cy="801445"/>
            </a:xfrm>
            <a:custGeom>
              <a:avLst/>
              <a:gdLst>
                <a:gd name="connsiteX0" fmla="*/ 1703523 w 1703522"/>
                <a:gd name="connsiteY0" fmla="*/ 800913 h 801445"/>
                <a:gd name="connsiteX1" fmla="*/ 1654846 w 1703522"/>
                <a:gd name="connsiteY1" fmla="*/ 801446 h 801445"/>
                <a:gd name="connsiteX2" fmla="*/ 0 w 1703522"/>
                <a:gd name="connsiteY2" fmla="*/ 116570 h 801445"/>
                <a:gd name="connsiteX3" fmla="*/ 26658 w 1703522"/>
                <a:gd name="connsiteY3" fmla="*/ 32659 h 801445"/>
                <a:gd name="connsiteX4" fmla="*/ 116760 w 1703522"/>
                <a:gd name="connsiteY4" fmla="*/ 0 h 801445"/>
                <a:gd name="connsiteX5" fmla="*/ 1654846 w 1703522"/>
                <a:gd name="connsiteY5" fmla="*/ 636553 h 801445"/>
                <a:gd name="connsiteX6" fmla="*/ 1703523 w 1703522"/>
                <a:gd name="connsiteY6" fmla="*/ 636021 h 801445"/>
                <a:gd name="connsiteX7" fmla="*/ 1703523 w 1703522"/>
                <a:gd name="connsiteY7" fmla="*/ 801179 h 801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3522" h="801445">
                  <a:moveTo>
                    <a:pt x="1703523" y="800913"/>
                  </a:moveTo>
                  <a:cubicBezTo>
                    <a:pt x="1687262" y="801233"/>
                    <a:pt x="1671001" y="801446"/>
                    <a:pt x="1654846" y="801446"/>
                  </a:cubicBezTo>
                  <a:cubicBezTo>
                    <a:pt x="1034253" y="801073"/>
                    <a:pt x="439135" y="554779"/>
                    <a:pt x="0" y="116570"/>
                  </a:cubicBezTo>
                  <a:lnTo>
                    <a:pt x="26658" y="32659"/>
                  </a:lnTo>
                  <a:lnTo>
                    <a:pt x="116760" y="0"/>
                  </a:lnTo>
                  <a:cubicBezTo>
                    <a:pt x="524519" y="407873"/>
                    <a:pt x="1077903" y="636895"/>
                    <a:pt x="1654846" y="636553"/>
                  </a:cubicBezTo>
                  <a:cubicBezTo>
                    <a:pt x="1671107" y="636553"/>
                    <a:pt x="1687368" y="636553"/>
                    <a:pt x="1703523" y="636021"/>
                  </a:cubicBezTo>
                  <a:lnTo>
                    <a:pt x="1703523" y="801179"/>
                  </a:lnTo>
                  <a:close/>
                </a:path>
              </a:pathLst>
            </a:custGeom>
            <a:solidFill>
              <a:srgbClr val="A7EA52"/>
            </a:solidFill>
            <a:ln w="5322"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4" name="Freeform 243">
              <a:extLst>
                <a:ext uri="{FF2B5EF4-FFF2-40B4-BE49-F238E27FC236}">
                  <a16:creationId xmlns:a16="http://schemas.microsoft.com/office/drawing/2014/main" id="{37C056DA-F200-6A44-9772-46C57463FD3A}"/>
                </a:ext>
              </a:extLst>
            </p:cNvPr>
            <p:cNvSpPr/>
            <p:nvPr userDrawn="1"/>
          </p:nvSpPr>
          <p:spPr>
            <a:xfrm>
              <a:off x="1497616" y="1065273"/>
              <a:ext cx="868289" cy="867669"/>
            </a:xfrm>
            <a:custGeom>
              <a:avLst/>
              <a:gdLst>
                <a:gd name="connsiteX0" fmla="*/ 868289 w 868289"/>
                <a:gd name="connsiteY0" fmla="*/ 433835 h 867669"/>
                <a:gd name="connsiteX1" fmla="*/ 434145 w 868289"/>
                <a:gd name="connsiteY1" fmla="*/ 867669 h 867669"/>
                <a:gd name="connsiteX2" fmla="*/ 0 w 868289"/>
                <a:gd name="connsiteY2" fmla="*/ 433835 h 867669"/>
                <a:gd name="connsiteX3" fmla="*/ 434145 w 868289"/>
                <a:gd name="connsiteY3" fmla="*/ 0 h 867669"/>
                <a:gd name="connsiteX4" fmla="*/ 868289 w 868289"/>
                <a:gd name="connsiteY4" fmla="*/ 433835 h 867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289" h="867669">
                  <a:moveTo>
                    <a:pt x="868289" y="433835"/>
                  </a:moveTo>
                  <a:cubicBezTo>
                    <a:pt x="868289" y="673437"/>
                    <a:pt x="673918" y="867669"/>
                    <a:pt x="434145" y="867669"/>
                  </a:cubicBezTo>
                  <a:cubicBezTo>
                    <a:pt x="194371" y="867669"/>
                    <a:pt x="0" y="673437"/>
                    <a:pt x="0" y="433835"/>
                  </a:cubicBezTo>
                  <a:cubicBezTo>
                    <a:pt x="0" y="194235"/>
                    <a:pt x="194371" y="0"/>
                    <a:pt x="434145" y="0"/>
                  </a:cubicBezTo>
                  <a:cubicBezTo>
                    <a:pt x="673918" y="0"/>
                    <a:pt x="868289" y="194235"/>
                    <a:pt x="868289" y="433835"/>
                  </a:cubicBezTo>
                  <a:close/>
                </a:path>
              </a:pathLst>
            </a:custGeom>
            <a:solidFill>
              <a:srgbClr val="F8EC7B"/>
            </a:solidFill>
            <a:ln w="5322" cap="flat">
              <a:noFill/>
              <a:prstDash val="solid"/>
              <a:miter/>
            </a:ln>
            <a:effectLst>
              <a:outerShdw blurRad="241300" dist="38100" dir="2700000" algn="tl" rotWithShape="0">
                <a:prstClr val="black">
                  <a:alpha val="32000"/>
                </a:prst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5" name="Freeform 244">
              <a:extLst>
                <a:ext uri="{FF2B5EF4-FFF2-40B4-BE49-F238E27FC236}">
                  <a16:creationId xmlns:a16="http://schemas.microsoft.com/office/drawing/2014/main" id="{5E97BEED-0AD1-4C4F-924A-4E69B904BBBE}"/>
                </a:ext>
              </a:extLst>
            </p:cNvPr>
            <p:cNvSpPr/>
            <p:nvPr userDrawn="1"/>
          </p:nvSpPr>
          <p:spPr>
            <a:xfrm>
              <a:off x="4920123" y="2977917"/>
              <a:ext cx="868289" cy="867669"/>
            </a:xfrm>
            <a:custGeom>
              <a:avLst/>
              <a:gdLst>
                <a:gd name="connsiteX0" fmla="*/ 868289 w 868289"/>
                <a:gd name="connsiteY0" fmla="*/ 433835 h 867669"/>
                <a:gd name="connsiteX1" fmla="*/ 434145 w 868289"/>
                <a:gd name="connsiteY1" fmla="*/ 867669 h 867669"/>
                <a:gd name="connsiteX2" fmla="*/ 0 w 868289"/>
                <a:gd name="connsiteY2" fmla="*/ 433835 h 867669"/>
                <a:gd name="connsiteX3" fmla="*/ 434145 w 868289"/>
                <a:gd name="connsiteY3" fmla="*/ 0 h 867669"/>
                <a:gd name="connsiteX4" fmla="*/ 868289 w 868289"/>
                <a:gd name="connsiteY4" fmla="*/ 433835 h 867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289" h="867669">
                  <a:moveTo>
                    <a:pt x="868289" y="433835"/>
                  </a:moveTo>
                  <a:cubicBezTo>
                    <a:pt x="868289" y="673437"/>
                    <a:pt x="673918" y="867669"/>
                    <a:pt x="434145" y="867669"/>
                  </a:cubicBezTo>
                  <a:cubicBezTo>
                    <a:pt x="194376" y="867669"/>
                    <a:pt x="0" y="673437"/>
                    <a:pt x="0" y="433835"/>
                  </a:cubicBezTo>
                  <a:cubicBezTo>
                    <a:pt x="0" y="194232"/>
                    <a:pt x="194376" y="0"/>
                    <a:pt x="434145" y="0"/>
                  </a:cubicBezTo>
                  <a:cubicBezTo>
                    <a:pt x="673918" y="0"/>
                    <a:pt x="868289" y="194232"/>
                    <a:pt x="868289" y="433835"/>
                  </a:cubicBezTo>
                  <a:close/>
                </a:path>
              </a:pathLst>
            </a:custGeom>
            <a:solidFill>
              <a:srgbClr val="5ECCF3"/>
            </a:solidFill>
            <a:ln w="5322" cap="flat">
              <a:noFill/>
              <a:prstDash val="solid"/>
              <a:miter/>
            </a:ln>
            <a:effectLst>
              <a:outerShdw blurRad="241300" dist="38100" dir="2700000" algn="tl" rotWithShape="0">
                <a:prstClr val="black">
                  <a:alpha val="32000"/>
                </a:prst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6" name="Freeform 245">
              <a:extLst>
                <a:ext uri="{FF2B5EF4-FFF2-40B4-BE49-F238E27FC236}">
                  <a16:creationId xmlns:a16="http://schemas.microsoft.com/office/drawing/2014/main" id="{FE1C0099-9B97-C244-B4FC-3EA6D978B891}"/>
                </a:ext>
              </a:extLst>
            </p:cNvPr>
            <p:cNvSpPr/>
            <p:nvPr userDrawn="1"/>
          </p:nvSpPr>
          <p:spPr>
            <a:xfrm>
              <a:off x="1856906" y="5103136"/>
              <a:ext cx="868395" cy="867775"/>
            </a:xfrm>
            <a:custGeom>
              <a:avLst/>
              <a:gdLst>
                <a:gd name="connsiteX0" fmla="*/ 868396 w 868395"/>
                <a:gd name="connsiteY0" fmla="*/ 433835 h 867775"/>
                <a:gd name="connsiteX1" fmla="*/ 434251 w 868395"/>
                <a:gd name="connsiteY1" fmla="*/ 867776 h 867775"/>
                <a:gd name="connsiteX2" fmla="*/ 0 w 868395"/>
                <a:gd name="connsiteY2" fmla="*/ 433941 h 867775"/>
                <a:gd name="connsiteX3" fmla="*/ 434145 w 868395"/>
                <a:gd name="connsiteY3" fmla="*/ 0 h 867775"/>
                <a:gd name="connsiteX4" fmla="*/ 434251 w 868395"/>
                <a:gd name="connsiteY4" fmla="*/ 0 h 867775"/>
                <a:gd name="connsiteX5" fmla="*/ 868396 w 868395"/>
                <a:gd name="connsiteY5" fmla="*/ 433835 h 86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395" h="867775">
                  <a:moveTo>
                    <a:pt x="868396" y="433835"/>
                  </a:moveTo>
                  <a:cubicBezTo>
                    <a:pt x="868428" y="673464"/>
                    <a:pt x="674052" y="867744"/>
                    <a:pt x="434251" y="867776"/>
                  </a:cubicBezTo>
                  <a:cubicBezTo>
                    <a:pt x="194451" y="867808"/>
                    <a:pt x="32" y="673571"/>
                    <a:pt x="0" y="433941"/>
                  </a:cubicBezTo>
                  <a:cubicBezTo>
                    <a:pt x="-32" y="194312"/>
                    <a:pt x="194344" y="32"/>
                    <a:pt x="434145" y="0"/>
                  </a:cubicBezTo>
                  <a:cubicBezTo>
                    <a:pt x="434182" y="0"/>
                    <a:pt x="434214" y="0"/>
                    <a:pt x="434251" y="0"/>
                  </a:cubicBezTo>
                  <a:cubicBezTo>
                    <a:pt x="674025" y="0"/>
                    <a:pt x="868396" y="194232"/>
                    <a:pt x="868396" y="433835"/>
                  </a:cubicBezTo>
                  <a:close/>
                </a:path>
              </a:pathLst>
            </a:custGeom>
            <a:solidFill>
              <a:srgbClr val="A7EA52"/>
            </a:solidFill>
            <a:ln w="5322" cap="flat">
              <a:noFill/>
              <a:prstDash val="solid"/>
              <a:miter/>
            </a:ln>
            <a:effectLst>
              <a:outerShdw blurRad="241300" dist="38100" dir="2700000" algn="tl" rotWithShape="0">
                <a:prstClr val="black">
                  <a:alpha val="32000"/>
                </a:prst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7" name="Freeform 246">
              <a:extLst>
                <a:ext uri="{FF2B5EF4-FFF2-40B4-BE49-F238E27FC236}">
                  <a16:creationId xmlns:a16="http://schemas.microsoft.com/office/drawing/2014/main" id="{F3438CC8-C66E-D44E-B3EF-BC6EEC801775}"/>
                </a:ext>
              </a:extLst>
            </p:cNvPr>
            <p:cNvSpPr/>
            <p:nvPr userDrawn="1"/>
          </p:nvSpPr>
          <p:spPr>
            <a:xfrm>
              <a:off x="438086" y="3327148"/>
              <a:ext cx="868289" cy="867669"/>
            </a:xfrm>
            <a:custGeom>
              <a:avLst/>
              <a:gdLst>
                <a:gd name="connsiteX0" fmla="*/ 868289 w 868289"/>
                <a:gd name="connsiteY0" fmla="*/ 433781 h 867669"/>
                <a:gd name="connsiteX1" fmla="*/ 434198 w 868289"/>
                <a:gd name="connsiteY1" fmla="*/ 867669 h 867669"/>
                <a:gd name="connsiteX2" fmla="*/ 0 w 868289"/>
                <a:gd name="connsiteY2" fmla="*/ 433888 h 867669"/>
                <a:gd name="connsiteX3" fmla="*/ 434091 w 868289"/>
                <a:gd name="connsiteY3" fmla="*/ 0 h 867669"/>
                <a:gd name="connsiteX4" fmla="*/ 434145 w 868289"/>
                <a:gd name="connsiteY4" fmla="*/ 0 h 867669"/>
                <a:gd name="connsiteX5" fmla="*/ 868289 w 868289"/>
                <a:gd name="connsiteY5" fmla="*/ 433835 h 867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289" h="867669">
                  <a:moveTo>
                    <a:pt x="868289" y="433781"/>
                  </a:moveTo>
                  <a:cubicBezTo>
                    <a:pt x="868321" y="673384"/>
                    <a:pt x="673972" y="867637"/>
                    <a:pt x="434198" y="867669"/>
                  </a:cubicBezTo>
                  <a:cubicBezTo>
                    <a:pt x="194427" y="867696"/>
                    <a:pt x="29" y="673491"/>
                    <a:pt x="0" y="433888"/>
                  </a:cubicBezTo>
                  <a:cubicBezTo>
                    <a:pt x="-29" y="194285"/>
                    <a:pt x="194320" y="32"/>
                    <a:pt x="434091" y="0"/>
                  </a:cubicBezTo>
                  <a:cubicBezTo>
                    <a:pt x="434109" y="0"/>
                    <a:pt x="434127" y="0"/>
                    <a:pt x="434145" y="0"/>
                  </a:cubicBezTo>
                  <a:cubicBezTo>
                    <a:pt x="673918" y="0"/>
                    <a:pt x="868289" y="194232"/>
                    <a:pt x="868289" y="433835"/>
                  </a:cubicBezTo>
                  <a:close/>
                </a:path>
              </a:pathLst>
            </a:custGeom>
            <a:solidFill>
              <a:srgbClr val="FF8021"/>
            </a:solidFill>
            <a:ln w="5322" cap="flat">
              <a:noFill/>
              <a:prstDash val="solid"/>
              <a:miter/>
            </a:ln>
            <a:effectLst>
              <a:outerShdw blurRad="241300" dist="38100" dir="2700000" algn="tl" rotWithShape="0">
                <a:prstClr val="black">
                  <a:alpha val="32000"/>
                </a:prst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9" name="CuadroTexto 238">
              <a:extLst>
                <a:ext uri="{FF2B5EF4-FFF2-40B4-BE49-F238E27FC236}">
                  <a16:creationId xmlns:a16="http://schemas.microsoft.com/office/drawing/2014/main" id="{2D00720F-A8AD-E143-9E57-0F0B17074940}"/>
                </a:ext>
              </a:extLst>
            </p:cNvPr>
            <p:cNvSpPr txBox="1"/>
            <p:nvPr userDrawn="1"/>
          </p:nvSpPr>
          <p:spPr>
            <a:xfrm>
              <a:off x="1540111" y="1136796"/>
              <a:ext cx="808361" cy="646331"/>
            </a:xfrm>
            <a:prstGeom prst="rect">
              <a:avLst/>
            </a:prstGeom>
            <a:noFill/>
          </p:spPr>
          <p:txBody>
            <a:bodyPr wrap="square" rtlCol="0">
              <a:spAutoFit/>
            </a:bodyPr>
            <a:lstStyle/>
            <a:p>
              <a:pPr algn="ctr" defTabSz="914400">
                <a:defRPr/>
              </a:pPr>
              <a:r>
                <a:rPr lang="en-US" sz="3600" b="1" cap="all" dirty="0">
                  <a:solidFill>
                    <a:prstClr val="black"/>
                  </a:solidFill>
                  <a:latin typeface="Tw Cen MT" panose="020B0602020104020603" pitchFamily="34" charset="77"/>
                  <a:ea typeface="Open Sans" panose="020B0606030504020204" pitchFamily="34" charset="0"/>
                  <a:cs typeface="Open Sans" panose="020B0606030504020204" pitchFamily="34" charset="0"/>
                </a:rPr>
                <a:t>1</a:t>
              </a:r>
            </a:p>
          </p:txBody>
        </p:sp>
        <p:sp>
          <p:nvSpPr>
            <p:cNvPr id="250" name="CuadroTexto 238">
              <a:extLst>
                <a:ext uri="{FF2B5EF4-FFF2-40B4-BE49-F238E27FC236}">
                  <a16:creationId xmlns:a16="http://schemas.microsoft.com/office/drawing/2014/main" id="{968E6438-028B-2341-BB30-2798E1FB9516}"/>
                </a:ext>
              </a:extLst>
            </p:cNvPr>
            <p:cNvSpPr txBox="1"/>
            <p:nvPr userDrawn="1"/>
          </p:nvSpPr>
          <p:spPr>
            <a:xfrm>
              <a:off x="4975318" y="3088585"/>
              <a:ext cx="808361" cy="646331"/>
            </a:xfrm>
            <a:prstGeom prst="rect">
              <a:avLst/>
            </a:prstGeom>
            <a:noFill/>
          </p:spPr>
          <p:txBody>
            <a:bodyPr wrap="square" rtlCol="0">
              <a:spAutoFit/>
            </a:bodyPr>
            <a:lstStyle/>
            <a:p>
              <a:pPr algn="ctr" defTabSz="914400">
                <a:defRPr/>
              </a:pPr>
              <a:r>
                <a:rPr lang="en-US" sz="3600" b="1" cap="all" dirty="0">
                  <a:solidFill>
                    <a:prstClr val="black"/>
                  </a:solidFill>
                  <a:latin typeface="Tw Cen MT" panose="020B0602020104020603" pitchFamily="34" charset="77"/>
                  <a:ea typeface="Open Sans" panose="020B0606030504020204" pitchFamily="34" charset="0"/>
                  <a:cs typeface="Open Sans" panose="020B0606030504020204" pitchFamily="34" charset="0"/>
                </a:rPr>
                <a:t>4</a:t>
              </a:r>
            </a:p>
          </p:txBody>
        </p:sp>
        <p:sp>
          <p:nvSpPr>
            <p:cNvPr id="251" name="CuadroTexto 238">
              <a:extLst>
                <a:ext uri="{FF2B5EF4-FFF2-40B4-BE49-F238E27FC236}">
                  <a16:creationId xmlns:a16="http://schemas.microsoft.com/office/drawing/2014/main" id="{CE48C6BC-D9AF-CA41-AC66-18529011B88A}"/>
                </a:ext>
              </a:extLst>
            </p:cNvPr>
            <p:cNvSpPr txBox="1"/>
            <p:nvPr userDrawn="1"/>
          </p:nvSpPr>
          <p:spPr>
            <a:xfrm>
              <a:off x="1886960" y="5196822"/>
              <a:ext cx="808361" cy="646331"/>
            </a:xfrm>
            <a:prstGeom prst="rect">
              <a:avLst/>
            </a:prstGeom>
            <a:noFill/>
          </p:spPr>
          <p:txBody>
            <a:bodyPr wrap="square" rtlCol="0">
              <a:spAutoFit/>
            </a:bodyPr>
            <a:lstStyle/>
            <a:p>
              <a:pPr algn="ctr" defTabSz="914400">
                <a:defRPr/>
              </a:pPr>
              <a:r>
                <a:rPr lang="en-US" sz="3600" b="1" cap="all" dirty="0">
                  <a:solidFill>
                    <a:prstClr val="black"/>
                  </a:solidFill>
                  <a:latin typeface="Tw Cen MT" panose="020B0602020104020603" pitchFamily="34" charset="77"/>
                  <a:ea typeface="Open Sans" panose="020B0606030504020204" pitchFamily="34" charset="0"/>
                  <a:cs typeface="Open Sans" panose="020B0606030504020204" pitchFamily="34" charset="0"/>
                </a:rPr>
                <a:t>3</a:t>
              </a:r>
            </a:p>
          </p:txBody>
        </p:sp>
        <p:sp>
          <p:nvSpPr>
            <p:cNvPr id="252" name="CuadroTexto 238">
              <a:extLst>
                <a:ext uri="{FF2B5EF4-FFF2-40B4-BE49-F238E27FC236}">
                  <a16:creationId xmlns:a16="http://schemas.microsoft.com/office/drawing/2014/main" id="{4501668F-6CE7-AA46-856F-AC415FBF2D87}"/>
                </a:ext>
              </a:extLst>
            </p:cNvPr>
            <p:cNvSpPr txBox="1"/>
            <p:nvPr userDrawn="1"/>
          </p:nvSpPr>
          <p:spPr>
            <a:xfrm>
              <a:off x="433353" y="3431076"/>
              <a:ext cx="808361" cy="646331"/>
            </a:xfrm>
            <a:prstGeom prst="rect">
              <a:avLst/>
            </a:prstGeom>
            <a:noFill/>
          </p:spPr>
          <p:txBody>
            <a:bodyPr wrap="square" rtlCol="0">
              <a:spAutoFit/>
            </a:bodyPr>
            <a:lstStyle/>
            <a:p>
              <a:pPr algn="ctr" defTabSz="914400">
                <a:defRPr/>
              </a:pPr>
              <a:r>
                <a:rPr lang="en-US" sz="3600" b="1" cap="all" dirty="0">
                  <a:solidFill>
                    <a:prstClr val="black"/>
                  </a:solidFill>
                  <a:latin typeface="Tw Cen MT" panose="020B0602020104020603" pitchFamily="34" charset="77"/>
                  <a:ea typeface="Open Sans" panose="020B0606030504020204" pitchFamily="34" charset="0"/>
                  <a:cs typeface="Open Sans" panose="020B0606030504020204" pitchFamily="34" charset="0"/>
                </a:rPr>
                <a:t>2</a:t>
              </a:r>
            </a:p>
          </p:txBody>
        </p:sp>
      </p:grpSp>
      <p:pic>
        <p:nvPicPr>
          <p:cNvPr id="19" name="Graphic 18">
            <a:extLst>
              <a:ext uri="{FF2B5EF4-FFF2-40B4-BE49-F238E27FC236}">
                <a16:creationId xmlns:a16="http://schemas.microsoft.com/office/drawing/2014/main" id="{4AF2C026-2215-4940-823D-4537D867293C}"/>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280758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267"/>
                                        </p:tgtEl>
                                        <p:attrNameLst>
                                          <p:attrName>style.visibility</p:attrName>
                                        </p:attrNameLst>
                                      </p:cBhvr>
                                      <p:to>
                                        <p:strVal val="visible"/>
                                      </p:to>
                                    </p:set>
                                    <p:animEffect transition="in" filter="fade">
                                      <p:cBhvr>
                                        <p:cTn id="7" dur="500"/>
                                        <p:tgtEl>
                                          <p:spTgt spid="2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٤">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D94360B0-A45F-BA41-A941-12E713EE98D3}"/>
              </a:ext>
            </a:extLst>
          </p:cNvPr>
          <p:cNvSpPr/>
          <p:nvPr userDrawn="1"/>
        </p:nvSpPr>
        <p:spPr>
          <a:xfrm>
            <a:off x="0" y="0"/>
            <a:ext cx="5745050" cy="6858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Oval 64">
            <a:extLst>
              <a:ext uri="{FF2B5EF4-FFF2-40B4-BE49-F238E27FC236}">
                <a16:creationId xmlns:a16="http://schemas.microsoft.com/office/drawing/2014/main" id="{5D661588-57B7-D541-A1CD-0614AB319D3C}"/>
              </a:ext>
            </a:extLst>
          </p:cNvPr>
          <p:cNvSpPr/>
          <p:nvPr userDrawn="1"/>
        </p:nvSpPr>
        <p:spPr>
          <a:xfrm>
            <a:off x="9640688" y="3325043"/>
            <a:ext cx="2081559" cy="2081559"/>
          </a:xfrm>
          <a:prstGeom prst="ellipse">
            <a:avLst/>
          </a:prstGeom>
          <a:no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Oval 65">
            <a:extLst>
              <a:ext uri="{FF2B5EF4-FFF2-40B4-BE49-F238E27FC236}">
                <a16:creationId xmlns:a16="http://schemas.microsoft.com/office/drawing/2014/main" id="{472782DD-7C3C-A145-975F-F02D277A8011}"/>
              </a:ext>
            </a:extLst>
          </p:cNvPr>
          <p:cNvSpPr/>
          <p:nvPr userDrawn="1"/>
        </p:nvSpPr>
        <p:spPr>
          <a:xfrm>
            <a:off x="8504587" y="1413644"/>
            <a:ext cx="2475312" cy="2475311"/>
          </a:xfrm>
          <a:prstGeom prst="ellipse">
            <a:avLst/>
          </a:prstGeom>
          <a:no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Oval 66">
            <a:extLst>
              <a:ext uri="{FF2B5EF4-FFF2-40B4-BE49-F238E27FC236}">
                <a16:creationId xmlns:a16="http://schemas.microsoft.com/office/drawing/2014/main" id="{73BC673F-21BF-994C-9D89-275554D5D570}"/>
              </a:ext>
            </a:extLst>
          </p:cNvPr>
          <p:cNvSpPr/>
          <p:nvPr userDrawn="1"/>
        </p:nvSpPr>
        <p:spPr>
          <a:xfrm>
            <a:off x="6350779" y="2706265"/>
            <a:ext cx="3190836" cy="3190835"/>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4" name="Group 73">
            <a:extLst>
              <a:ext uri="{FF2B5EF4-FFF2-40B4-BE49-F238E27FC236}">
                <a16:creationId xmlns:a16="http://schemas.microsoft.com/office/drawing/2014/main" id="{A32AD613-DD1C-1C4D-8E8D-8113F46A5A4E}"/>
              </a:ext>
            </a:extLst>
          </p:cNvPr>
          <p:cNvGrpSpPr/>
          <p:nvPr userDrawn="1"/>
        </p:nvGrpSpPr>
        <p:grpSpPr>
          <a:xfrm>
            <a:off x="5960439" y="715219"/>
            <a:ext cx="1961427" cy="3491678"/>
            <a:chOff x="1851024" y="1671637"/>
            <a:chExt cx="4343813" cy="7732734"/>
          </a:xfrm>
          <a:solidFill>
            <a:schemeClr val="bg1">
              <a:lumMod val="85000"/>
            </a:schemeClr>
          </a:solidFill>
        </p:grpSpPr>
        <p:sp>
          <p:nvSpPr>
            <p:cNvPr id="75" name="Freeform 334">
              <a:extLst>
                <a:ext uri="{FF2B5EF4-FFF2-40B4-BE49-F238E27FC236}">
                  <a16:creationId xmlns:a16="http://schemas.microsoft.com/office/drawing/2014/main" id="{136042F6-3AAA-5E4D-806C-62080735BF03}"/>
                </a:ext>
              </a:extLst>
            </p:cNvPr>
            <p:cNvSpPr>
              <a:spLocks noChangeArrowheads="1"/>
            </p:cNvSpPr>
            <p:nvPr/>
          </p:nvSpPr>
          <p:spPr bwMode="auto">
            <a:xfrm>
              <a:off x="3147617" y="6872041"/>
              <a:ext cx="18722" cy="32763"/>
            </a:xfrm>
            <a:custGeom>
              <a:avLst/>
              <a:gdLst>
                <a:gd name="T0" fmla="*/ 0 w 18"/>
                <a:gd name="T1" fmla="*/ 32 h 33"/>
                <a:gd name="T2" fmla="*/ 17 w 18"/>
                <a:gd name="T3" fmla="*/ 0 h 33"/>
                <a:gd name="T4" fmla="*/ 17 w 18"/>
                <a:gd name="T5" fmla="*/ 0 h 33"/>
                <a:gd name="T6" fmla="*/ 0 w 18"/>
                <a:gd name="T7" fmla="*/ 32 h 33"/>
              </a:gdLst>
              <a:ahLst/>
              <a:cxnLst>
                <a:cxn ang="0">
                  <a:pos x="T0" y="T1"/>
                </a:cxn>
                <a:cxn ang="0">
                  <a:pos x="T2" y="T3"/>
                </a:cxn>
                <a:cxn ang="0">
                  <a:pos x="T4" y="T5"/>
                </a:cxn>
                <a:cxn ang="0">
                  <a:pos x="T6" y="T7"/>
                </a:cxn>
              </a:cxnLst>
              <a:rect l="0" t="0" r="r" b="b"/>
              <a:pathLst>
                <a:path w="18" h="33">
                  <a:moveTo>
                    <a:pt x="0" y="32"/>
                  </a:moveTo>
                  <a:lnTo>
                    <a:pt x="17" y="0"/>
                  </a:lnTo>
                  <a:lnTo>
                    <a:pt x="17" y="0"/>
                  </a:lnTo>
                  <a:cubicBezTo>
                    <a:pt x="9" y="15"/>
                    <a:pt x="4" y="24"/>
                    <a:pt x="0" y="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Freeform 335">
              <a:extLst>
                <a:ext uri="{FF2B5EF4-FFF2-40B4-BE49-F238E27FC236}">
                  <a16:creationId xmlns:a16="http://schemas.microsoft.com/office/drawing/2014/main" id="{136C962C-5816-864C-B145-8AB447A6F223}"/>
                </a:ext>
              </a:extLst>
            </p:cNvPr>
            <p:cNvSpPr>
              <a:spLocks noChangeArrowheads="1"/>
            </p:cNvSpPr>
            <p:nvPr/>
          </p:nvSpPr>
          <p:spPr bwMode="auto">
            <a:xfrm>
              <a:off x="3016553" y="7134170"/>
              <a:ext cx="9361" cy="18722"/>
            </a:xfrm>
            <a:custGeom>
              <a:avLst/>
              <a:gdLst>
                <a:gd name="T0" fmla="*/ 1 w 7"/>
                <a:gd name="T1" fmla="*/ 9 h 17"/>
                <a:gd name="T2" fmla="*/ 0 w 7"/>
                <a:gd name="T3" fmla="*/ 16 h 17"/>
                <a:gd name="T4" fmla="*/ 0 w 7"/>
                <a:gd name="T5" fmla="*/ 16 h 17"/>
                <a:gd name="T6" fmla="*/ 1 w 7"/>
                <a:gd name="T7" fmla="*/ 9 h 17"/>
              </a:gdLst>
              <a:ahLst/>
              <a:cxnLst>
                <a:cxn ang="0">
                  <a:pos x="T0" y="T1"/>
                </a:cxn>
                <a:cxn ang="0">
                  <a:pos x="T2" y="T3"/>
                </a:cxn>
                <a:cxn ang="0">
                  <a:pos x="T4" y="T5"/>
                </a:cxn>
                <a:cxn ang="0">
                  <a:pos x="T6" y="T7"/>
                </a:cxn>
              </a:cxnLst>
              <a:rect l="0" t="0" r="r" b="b"/>
              <a:pathLst>
                <a:path w="7" h="17">
                  <a:moveTo>
                    <a:pt x="1" y="9"/>
                  </a:moveTo>
                  <a:lnTo>
                    <a:pt x="0" y="16"/>
                  </a:lnTo>
                  <a:lnTo>
                    <a:pt x="0" y="16"/>
                  </a:lnTo>
                  <a:cubicBezTo>
                    <a:pt x="4" y="5"/>
                    <a:pt x="6" y="0"/>
                    <a:pt x="1" y="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337">
              <a:extLst>
                <a:ext uri="{FF2B5EF4-FFF2-40B4-BE49-F238E27FC236}">
                  <a16:creationId xmlns:a16="http://schemas.microsoft.com/office/drawing/2014/main" id="{3B24047E-E440-E14F-84E4-26D537579230}"/>
                </a:ext>
              </a:extLst>
            </p:cNvPr>
            <p:cNvSpPr>
              <a:spLocks noChangeArrowheads="1"/>
            </p:cNvSpPr>
            <p:nvPr/>
          </p:nvSpPr>
          <p:spPr bwMode="auto">
            <a:xfrm>
              <a:off x="2754427" y="9310755"/>
              <a:ext cx="14041" cy="51492"/>
            </a:xfrm>
            <a:custGeom>
              <a:avLst/>
              <a:gdLst>
                <a:gd name="T0" fmla="*/ 0 w 14"/>
                <a:gd name="T1" fmla="*/ 0 h 49"/>
                <a:gd name="T2" fmla="*/ 0 w 14"/>
                <a:gd name="T3" fmla="*/ 0 h 49"/>
                <a:gd name="T4" fmla="*/ 2 w 14"/>
                <a:gd name="T5" fmla="*/ 15 h 49"/>
                <a:gd name="T6" fmla="*/ 2 w 14"/>
                <a:gd name="T7" fmla="*/ 15 h 49"/>
                <a:gd name="T8" fmla="*/ 13 w 14"/>
                <a:gd name="T9" fmla="*/ 48 h 49"/>
                <a:gd name="T10" fmla="*/ 13 w 14"/>
                <a:gd name="T11" fmla="*/ 48 h 49"/>
                <a:gd name="T12" fmla="*/ 0 w 1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14" h="49">
                  <a:moveTo>
                    <a:pt x="0" y="0"/>
                  </a:moveTo>
                  <a:lnTo>
                    <a:pt x="0" y="0"/>
                  </a:lnTo>
                  <a:cubicBezTo>
                    <a:pt x="1" y="5"/>
                    <a:pt x="1" y="10"/>
                    <a:pt x="2" y="15"/>
                  </a:cubicBezTo>
                  <a:lnTo>
                    <a:pt x="2" y="15"/>
                  </a:lnTo>
                  <a:cubicBezTo>
                    <a:pt x="6" y="27"/>
                    <a:pt x="9" y="38"/>
                    <a:pt x="13" y="48"/>
                  </a:cubicBezTo>
                  <a:lnTo>
                    <a:pt x="13" y="48"/>
                  </a:lnTo>
                  <a:cubicBezTo>
                    <a:pt x="9" y="34"/>
                    <a:pt x="4" y="17"/>
                    <a:pt x="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338">
              <a:extLst>
                <a:ext uri="{FF2B5EF4-FFF2-40B4-BE49-F238E27FC236}">
                  <a16:creationId xmlns:a16="http://schemas.microsoft.com/office/drawing/2014/main" id="{32AD5C45-DE7A-3F46-8606-7F856AA15A9D}"/>
                </a:ext>
              </a:extLst>
            </p:cNvPr>
            <p:cNvSpPr>
              <a:spLocks noChangeArrowheads="1"/>
            </p:cNvSpPr>
            <p:nvPr/>
          </p:nvSpPr>
          <p:spPr bwMode="auto">
            <a:xfrm>
              <a:off x="2721659" y="9207777"/>
              <a:ext cx="9361" cy="70214"/>
            </a:xfrm>
            <a:custGeom>
              <a:avLst/>
              <a:gdLst>
                <a:gd name="T0" fmla="*/ 10 w 11"/>
                <a:gd name="T1" fmla="*/ 67 h 68"/>
                <a:gd name="T2" fmla="*/ 0 w 11"/>
                <a:gd name="T3" fmla="*/ 0 h 68"/>
                <a:gd name="T4" fmla="*/ 0 w 11"/>
                <a:gd name="T5" fmla="*/ 0 h 68"/>
                <a:gd name="T6" fmla="*/ 10 w 11"/>
                <a:gd name="T7" fmla="*/ 67 h 68"/>
              </a:gdLst>
              <a:ahLst/>
              <a:cxnLst>
                <a:cxn ang="0">
                  <a:pos x="T0" y="T1"/>
                </a:cxn>
                <a:cxn ang="0">
                  <a:pos x="T2" y="T3"/>
                </a:cxn>
                <a:cxn ang="0">
                  <a:pos x="T4" y="T5"/>
                </a:cxn>
                <a:cxn ang="0">
                  <a:pos x="T6" y="T7"/>
                </a:cxn>
              </a:cxnLst>
              <a:rect l="0" t="0" r="r" b="b"/>
              <a:pathLst>
                <a:path w="11" h="68">
                  <a:moveTo>
                    <a:pt x="10" y="67"/>
                  </a:moveTo>
                  <a:lnTo>
                    <a:pt x="0" y="0"/>
                  </a:lnTo>
                  <a:lnTo>
                    <a:pt x="0" y="0"/>
                  </a:lnTo>
                  <a:cubicBezTo>
                    <a:pt x="2" y="15"/>
                    <a:pt x="5" y="37"/>
                    <a:pt x="10" y="6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9" name="Freeform 339">
              <a:extLst>
                <a:ext uri="{FF2B5EF4-FFF2-40B4-BE49-F238E27FC236}">
                  <a16:creationId xmlns:a16="http://schemas.microsoft.com/office/drawing/2014/main" id="{F71FDE96-854A-B64C-A6C1-2CF8E81695F6}"/>
                </a:ext>
              </a:extLst>
            </p:cNvPr>
            <p:cNvSpPr>
              <a:spLocks noChangeArrowheads="1"/>
            </p:cNvSpPr>
            <p:nvPr/>
          </p:nvSpPr>
          <p:spPr bwMode="auto">
            <a:xfrm>
              <a:off x="4149313" y="5804815"/>
              <a:ext cx="37447" cy="28086"/>
            </a:xfrm>
            <a:custGeom>
              <a:avLst/>
              <a:gdLst>
                <a:gd name="T0" fmla="*/ 4 w 37"/>
                <a:gd name="T1" fmla="*/ 26 h 27"/>
                <a:gd name="T2" fmla="*/ 4 w 37"/>
                <a:gd name="T3" fmla="*/ 26 h 27"/>
                <a:gd name="T4" fmla="*/ 36 w 37"/>
                <a:gd name="T5" fmla="*/ 0 h 27"/>
                <a:gd name="T6" fmla="*/ 36 w 37"/>
                <a:gd name="T7" fmla="*/ 0 h 27"/>
                <a:gd name="T8" fmla="*/ 8 w 37"/>
                <a:gd name="T9" fmla="*/ 19 h 27"/>
                <a:gd name="T10" fmla="*/ 8 w 37"/>
                <a:gd name="T11" fmla="*/ 19 h 27"/>
                <a:gd name="T12" fmla="*/ 1 w 37"/>
                <a:gd name="T13" fmla="*/ 25 h 27"/>
                <a:gd name="T14" fmla="*/ 1 w 37"/>
                <a:gd name="T15" fmla="*/ 25 h 27"/>
                <a:gd name="T16" fmla="*/ 4 w 37"/>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7">
                  <a:moveTo>
                    <a:pt x="4" y="26"/>
                  </a:moveTo>
                  <a:lnTo>
                    <a:pt x="4" y="26"/>
                  </a:lnTo>
                  <a:cubicBezTo>
                    <a:pt x="14" y="17"/>
                    <a:pt x="25" y="8"/>
                    <a:pt x="36" y="0"/>
                  </a:cubicBezTo>
                  <a:lnTo>
                    <a:pt x="36" y="0"/>
                  </a:lnTo>
                  <a:cubicBezTo>
                    <a:pt x="22" y="9"/>
                    <a:pt x="14" y="15"/>
                    <a:pt x="8" y="19"/>
                  </a:cubicBezTo>
                  <a:lnTo>
                    <a:pt x="8" y="19"/>
                  </a:lnTo>
                  <a:cubicBezTo>
                    <a:pt x="4" y="23"/>
                    <a:pt x="1" y="25"/>
                    <a:pt x="1" y="25"/>
                  </a:cubicBezTo>
                  <a:lnTo>
                    <a:pt x="1" y="25"/>
                  </a:lnTo>
                  <a:cubicBezTo>
                    <a:pt x="0" y="26"/>
                    <a:pt x="5" y="24"/>
                    <a:pt x="4" y="2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0" name="Freeform 341">
              <a:extLst>
                <a:ext uri="{FF2B5EF4-FFF2-40B4-BE49-F238E27FC236}">
                  <a16:creationId xmlns:a16="http://schemas.microsoft.com/office/drawing/2014/main" id="{559A5D2E-2C6A-F64B-8C67-680B4AC7A647}"/>
                </a:ext>
              </a:extLst>
            </p:cNvPr>
            <p:cNvSpPr>
              <a:spLocks noChangeArrowheads="1"/>
            </p:cNvSpPr>
            <p:nvPr/>
          </p:nvSpPr>
          <p:spPr bwMode="auto">
            <a:xfrm>
              <a:off x="3119531" y="6989062"/>
              <a:ext cx="18722" cy="32767"/>
            </a:xfrm>
            <a:custGeom>
              <a:avLst/>
              <a:gdLst>
                <a:gd name="T0" fmla="*/ 3 w 18"/>
                <a:gd name="T1" fmla="*/ 27 h 31"/>
                <a:gd name="T2" fmla="*/ 3 w 18"/>
                <a:gd name="T3" fmla="*/ 27 h 31"/>
                <a:gd name="T4" fmla="*/ 17 w 18"/>
                <a:gd name="T5" fmla="*/ 0 h 31"/>
                <a:gd name="T6" fmla="*/ 17 w 18"/>
                <a:gd name="T7" fmla="*/ 0 h 31"/>
                <a:gd name="T8" fmla="*/ 3 w 18"/>
                <a:gd name="T9" fmla="*/ 27 h 31"/>
              </a:gdLst>
              <a:ahLst/>
              <a:cxnLst>
                <a:cxn ang="0">
                  <a:pos x="T0" y="T1"/>
                </a:cxn>
                <a:cxn ang="0">
                  <a:pos x="T2" y="T3"/>
                </a:cxn>
                <a:cxn ang="0">
                  <a:pos x="T4" y="T5"/>
                </a:cxn>
                <a:cxn ang="0">
                  <a:pos x="T6" y="T7"/>
                </a:cxn>
                <a:cxn ang="0">
                  <a:pos x="T8" y="T9"/>
                </a:cxn>
              </a:cxnLst>
              <a:rect l="0" t="0" r="r" b="b"/>
              <a:pathLst>
                <a:path w="18" h="31">
                  <a:moveTo>
                    <a:pt x="3" y="27"/>
                  </a:moveTo>
                  <a:lnTo>
                    <a:pt x="3" y="27"/>
                  </a:lnTo>
                  <a:cubicBezTo>
                    <a:pt x="14" y="8"/>
                    <a:pt x="17" y="0"/>
                    <a:pt x="17" y="0"/>
                  </a:cubicBezTo>
                  <a:lnTo>
                    <a:pt x="17" y="0"/>
                  </a:lnTo>
                  <a:cubicBezTo>
                    <a:pt x="6" y="20"/>
                    <a:pt x="0" y="30"/>
                    <a:pt x="3" y="2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355">
              <a:extLst>
                <a:ext uri="{FF2B5EF4-FFF2-40B4-BE49-F238E27FC236}">
                  <a16:creationId xmlns:a16="http://schemas.microsoft.com/office/drawing/2014/main" id="{C9976D4C-A09B-1048-89AC-BF6217063E31}"/>
                </a:ext>
              </a:extLst>
            </p:cNvPr>
            <p:cNvSpPr>
              <a:spLocks noChangeArrowheads="1"/>
            </p:cNvSpPr>
            <p:nvPr/>
          </p:nvSpPr>
          <p:spPr bwMode="auto">
            <a:xfrm>
              <a:off x="2731020" y="9263946"/>
              <a:ext cx="4682" cy="23406"/>
            </a:xfrm>
            <a:custGeom>
              <a:avLst/>
              <a:gdLst>
                <a:gd name="T0" fmla="*/ 2 w 4"/>
                <a:gd name="T1" fmla="*/ 19 h 20"/>
                <a:gd name="T2" fmla="*/ 2 w 4"/>
                <a:gd name="T3" fmla="*/ 19 h 20"/>
                <a:gd name="T4" fmla="*/ 3 w 4"/>
                <a:gd name="T5" fmla="*/ 9 h 20"/>
                <a:gd name="T6" fmla="*/ 3 w 4"/>
                <a:gd name="T7" fmla="*/ 9 h 20"/>
                <a:gd name="T8" fmla="*/ 2 w 4"/>
                <a:gd name="T9" fmla="*/ 19 h 20"/>
              </a:gdLst>
              <a:ahLst/>
              <a:cxnLst>
                <a:cxn ang="0">
                  <a:pos x="T0" y="T1"/>
                </a:cxn>
                <a:cxn ang="0">
                  <a:pos x="T2" y="T3"/>
                </a:cxn>
                <a:cxn ang="0">
                  <a:pos x="T4" y="T5"/>
                </a:cxn>
                <a:cxn ang="0">
                  <a:pos x="T6" y="T7"/>
                </a:cxn>
                <a:cxn ang="0">
                  <a:pos x="T8" y="T9"/>
                </a:cxn>
              </a:cxnLst>
              <a:rect l="0" t="0" r="r" b="b"/>
              <a:pathLst>
                <a:path w="4" h="20">
                  <a:moveTo>
                    <a:pt x="2" y="19"/>
                  </a:moveTo>
                  <a:lnTo>
                    <a:pt x="2" y="19"/>
                  </a:lnTo>
                  <a:cubicBezTo>
                    <a:pt x="1" y="13"/>
                    <a:pt x="2" y="11"/>
                    <a:pt x="3" y="9"/>
                  </a:cubicBezTo>
                  <a:lnTo>
                    <a:pt x="3" y="9"/>
                  </a:lnTo>
                  <a:cubicBezTo>
                    <a:pt x="0" y="0"/>
                    <a:pt x="0" y="0"/>
                    <a:pt x="2" y="1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356">
              <a:extLst>
                <a:ext uri="{FF2B5EF4-FFF2-40B4-BE49-F238E27FC236}">
                  <a16:creationId xmlns:a16="http://schemas.microsoft.com/office/drawing/2014/main" id="{95887D12-06C6-B243-ACC1-24B7B5E81ADF}"/>
                </a:ext>
              </a:extLst>
            </p:cNvPr>
            <p:cNvSpPr>
              <a:spLocks noChangeArrowheads="1"/>
            </p:cNvSpPr>
            <p:nvPr/>
          </p:nvSpPr>
          <p:spPr bwMode="auto">
            <a:xfrm>
              <a:off x="4144632" y="5828216"/>
              <a:ext cx="9361" cy="4682"/>
            </a:xfrm>
            <a:custGeom>
              <a:avLst/>
              <a:gdLst>
                <a:gd name="T0" fmla="*/ 0 w 8"/>
                <a:gd name="T1" fmla="*/ 5 h 6"/>
                <a:gd name="T2" fmla="*/ 4 w 8"/>
                <a:gd name="T3" fmla="*/ 2 h 6"/>
                <a:gd name="T4" fmla="*/ 4 w 8"/>
                <a:gd name="T5" fmla="*/ 2 h 6"/>
                <a:gd name="T6" fmla="*/ 7 w 8"/>
                <a:gd name="T7" fmla="*/ 0 h 6"/>
                <a:gd name="T8" fmla="*/ 0 w 8"/>
                <a:gd name="T9" fmla="*/ 5 h 6"/>
              </a:gdLst>
              <a:ahLst/>
              <a:cxnLst>
                <a:cxn ang="0">
                  <a:pos x="T0" y="T1"/>
                </a:cxn>
                <a:cxn ang="0">
                  <a:pos x="T2" y="T3"/>
                </a:cxn>
                <a:cxn ang="0">
                  <a:pos x="T4" y="T5"/>
                </a:cxn>
                <a:cxn ang="0">
                  <a:pos x="T6" y="T7"/>
                </a:cxn>
                <a:cxn ang="0">
                  <a:pos x="T8" y="T9"/>
                </a:cxn>
              </a:cxnLst>
              <a:rect l="0" t="0" r="r" b="b"/>
              <a:pathLst>
                <a:path w="8" h="6">
                  <a:moveTo>
                    <a:pt x="0" y="5"/>
                  </a:moveTo>
                  <a:lnTo>
                    <a:pt x="4" y="2"/>
                  </a:lnTo>
                  <a:lnTo>
                    <a:pt x="4" y="2"/>
                  </a:lnTo>
                  <a:cubicBezTo>
                    <a:pt x="5" y="1"/>
                    <a:pt x="6" y="0"/>
                    <a:pt x="7" y="0"/>
                  </a:cubicBez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375">
              <a:extLst>
                <a:ext uri="{FF2B5EF4-FFF2-40B4-BE49-F238E27FC236}">
                  <a16:creationId xmlns:a16="http://schemas.microsoft.com/office/drawing/2014/main" id="{B2C2D51B-551B-F244-A268-FFF43609BEC2}"/>
                </a:ext>
              </a:extLst>
            </p:cNvPr>
            <p:cNvSpPr>
              <a:spLocks noChangeArrowheads="1"/>
            </p:cNvSpPr>
            <p:nvPr/>
          </p:nvSpPr>
          <p:spPr bwMode="auto">
            <a:xfrm>
              <a:off x="2791874" y="7653740"/>
              <a:ext cx="18722" cy="60851"/>
            </a:xfrm>
            <a:custGeom>
              <a:avLst/>
              <a:gdLst>
                <a:gd name="T0" fmla="*/ 0 w 18"/>
                <a:gd name="T1" fmla="*/ 49 h 56"/>
                <a:gd name="T2" fmla="*/ 0 w 18"/>
                <a:gd name="T3" fmla="*/ 55 h 56"/>
                <a:gd name="T4" fmla="*/ 0 w 18"/>
                <a:gd name="T5" fmla="*/ 55 h 56"/>
                <a:gd name="T6" fmla="*/ 17 w 18"/>
                <a:gd name="T7" fmla="*/ 0 h 56"/>
                <a:gd name="T8" fmla="*/ 0 w 18"/>
                <a:gd name="T9" fmla="*/ 49 h 56"/>
              </a:gdLst>
              <a:ahLst/>
              <a:cxnLst>
                <a:cxn ang="0">
                  <a:pos x="T0" y="T1"/>
                </a:cxn>
                <a:cxn ang="0">
                  <a:pos x="T2" y="T3"/>
                </a:cxn>
                <a:cxn ang="0">
                  <a:pos x="T4" y="T5"/>
                </a:cxn>
                <a:cxn ang="0">
                  <a:pos x="T6" y="T7"/>
                </a:cxn>
                <a:cxn ang="0">
                  <a:pos x="T8" y="T9"/>
                </a:cxn>
              </a:cxnLst>
              <a:rect l="0" t="0" r="r" b="b"/>
              <a:pathLst>
                <a:path w="18" h="56">
                  <a:moveTo>
                    <a:pt x="0" y="49"/>
                  </a:moveTo>
                  <a:lnTo>
                    <a:pt x="0" y="55"/>
                  </a:lnTo>
                  <a:lnTo>
                    <a:pt x="0" y="55"/>
                  </a:lnTo>
                  <a:cubicBezTo>
                    <a:pt x="4" y="45"/>
                    <a:pt x="9" y="29"/>
                    <a:pt x="17" y="0"/>
                  </a:cubicBezTo>
                  <a:lnTo>
                    <a:pt x="0" y="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376">
              <a:extLst>
                <a:ext uri="{FF2B5EF4-FFF2-40B4-BE49-F238E27FC236}">
                  <a16:creationId xmlns:a16="http://schemas.microsoft.com/office/drawing/2014/main" id="{0607E352-ABF6-3A4C-8AFC-0D770C3C6067}"/>
                </a:ext>
              </a:extLst>
            </p:cNvPr>
            <p:cNvSpPr>
              <a:spLocks noChangeArrowheads="1"/>
            </p:cNvSpPr>
            <p:nvPr/>
          </p:nvSpPr>
          <p:spPr bwMode="auto">
            <a:xfrm>
              <a:off x="3180380" y="6815872"/>
              <a:ext cx="23406" cy="23404"/>
            </a:xfrm>
            <a:custGeom>
              <a:avLst/>
              <a:gdLst>
                <a:gd name="T0" fmla="*/ 8 w 20"/>
                <a:gd name="T1" fmla="*/ 9 h 23"/>
                <a:gd name="T2" fmla="*/ 0 w 20"/>
                <a:gd name="T3" fmla="*/ 22 h 23"/>
                <a:gd name="T4" fmla="*/ 19 w 20"/>
                <a:gd name="T5" fmla="*/ 0 h 23"/>
                <a:gd name="T6" fmla="*/ 8 w 20"/>
                <a:gd name="T7" fmla="*/ 9 h 23"/>
              </a:gdLst>
              <a:ahLst/>
              <a:cxnLst>
                <a:cxn ang="0">
                  <a:pos x="T0" y="T1"/>
                </a:cxn>
                <a:cxn ang="0">
                  <a:pos x="T2" y="T3"/>
                </a:cxn>
                <a:cxn ang="0">
                  <a:pos x="T4" y="T5"/>
                </a:cxn>
                <a:cxn ang="0">
                  <a:pos x="T6" y="T7"/>
                </a:cxn>
              </a:cxnLst>
              <a:rect l="0" t="0" r="r" b="b"/>
              <a:pathLst>
                <a:path w="20" h="23">
                  <a:moveTo>
                    <a:pt x="8" y="9"/>
                  </a:moveTo>
                  <a:lnTo>
                    <a:pt x="0" y="22"/>
                  </a:lnTo>
                  <a:lnTo>
                    <a:pt x="19" y="0"/>
                  </a:lnTo>
                  <a:lnTo>
                    <a:pt x="8" y="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377">
              <a:extLst>
                <a:ext uri="{FF2B5EF4-FFF2-40B4-BE49-F238E27FC236}">
                  <a16:creationId xmlns:a16="http://schemas.microsoft.com/office/drawing/2014/main" id="{BC036F5B-4CED-5849-B580-099D92B38AE1}"/>
                </a:ext>
              </a:extLst>
            </p:cNvPr>
            <p:cNvSpPr>
              <a:spLocks noChangeArrowheads="1"/>
            </p:cNvSpPr>
            <p:nvPr/>
          </p:nvSpPr>
          <p:spPr bwMode="auto">
            <a:xfrm>
              <a:off x="3620378" y="6193321"/>
              <a:ext cx="84255" cy="79576"/>
            </a:xfrm>
            <a:custGeom>
              <a:avLst/>
              <a:gdLst>
                <a:gd name="T0" fmla="*/ 70 w 81"/>
                <a:gd name="T1" fmla="*/ 2 h 74"/>
                <a:gd name="T2" fmla="*/ 70 w 81"/>
                <a:gd name="T3" fmla="*/ 2 h 74"/>
                <a:gd name="T4" fmla="*/ 34 w 81"/>
                <a:gd name="T5" fmla="*/ 37 h 74"/>
                <a:gd name="T6" fmla="*/ 34 w 81"/>
                <a:gd name="T7" fmla="*/ 37 h 74"/>
                <a:gd name="T8" fmla="*/ 0 w 81"/>
                <a:gd name="T9" fmla="*/ 73 h 74"/>
                <a:gd name="T10" fmla="*/ 0 w 81"/>
                <a:gd name="T11" fmla="*/ 73 h 74"/>
                <a:gd name="T12" fmla="*/ 70 w 81"/>
                <a:gd name="T13" fmla="*/ 2 h 74"/>
              </a:gdLst>
              <a:ahLst/>
              <a:cxnLst>
                <a:cxn ang="0">
                  <a:pos x="T0" y="T1"/>
                </a:cxn>
                <a:cxn ang="0">
                  <a:pos x="T2" y="T3"/>
                </a:cxn>
                <a:cxn ang="0">
                  <a:pos x="T4" y="T5"/>
                </a:cxn>
                <a:cxn ang="0">
                  <a:pos x="T6" y="T7"/>
                </a:cxn>
                <a:cxn ang="0">
                  <a:pos x="T8" y="T9"/>
                </a:cxn>
                <a:cxn ang="0">
                  <a:pos x="T10" y="T11"/>
                </a:cxn>
                <a:cxn ang="0">
                  <a:pos x="T12" y="T13"/>
                </a:cxn>
              </a:cxnLst>
              <a:rect l="0" t="0" r="r" b="b"/>
              <a:pathLst>
                <a:path w="81" h="74">
                  <a:moveTo>
                    <a:pt x="70" y="2"/>
                  </a:moveTo>
                  <a:lnTo>
                    <a:pt x="70" y="2"/>
                  </a:lnTo>
                  <a:cubicBezTo>
                    <a:pt x="58" y="13"/>
                    <a:pt x="46" y="24"/>
                    <a:pt x="34" y="37"/>
                  </a:cubicBezTo>
                  <a:lnTo>
                    <a:pt x="34" y="37"/>
                  </a:lnTo>
                  <a:cubicBezTo>
                    <a:pt x="23" y="49"/>
                    <a:pt x="11" y="62"/>
                    <a:pt x="0" y="73"/>
                  </a:cubicBezTo>
                  <a:lnTo>
                    <a:pt x="0" y="73"/>
                  </a:lnTo>
                  <a:cubicBezTo>
                    <a:pt x="46" y="23"/>
                    <a:pt x="80" y="0"/>
                    <a:pt x="70" y="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540">
              <a:extLst>
                <a:ext uri="{FF2B5EF4-FFF2-40B4-BE49-F238E27FC236}">
                  <a16:creationId xmlns:a16="http://schemas.microsoft.com/office/drawing/2014/main" id="{B7282589-CF9D-E94A-B83D-C30ED70BCE17}"/>
                </a:ext>
              </a:extLst>
            </p:cNvPr>
            <p:cNvSpPr>
              <a:spLocks noChangeArrowheads="1"/>
            </p:cNvSpPr>
            <p:nvPr/>
          </p:nvSpPr>
          <p:spPr bwMode="auto">
            <a:xfrm>
              <a:off x="5717392" y="7709911"/>
              <a:ext cx="477445" cy="777019"/>
            </a:xfrm>
            <a:custGeom>
              <a:avLst/>
              <a:gdLst>
                <a:gd name="T0" fmla="*/ 305 w 449"/>
                <a:gd name="T1" fmla="*/ 713 h 733"/>
                <a:gd name="T2" fmla="*/ 305 w 449"/>
                <a:gd name="T3" fmla="*/ 713 h 733"/>
                <a:gd name="T4" fmla="*/ 305 w 449"/>
                <a:gd name="T5" fmla="*/ 713 h 733"/>
                <a:gd name="T6" fmla="*/ 429 w 449"/>
                <a:gd name="T7" fmla="*/ 522 h 733"/>
                <a:gd name="T8" fmla="*/ 315 w 449"/>
                <a:gd name="T9" fmla="*/ 0 h 733"/>
                <a:gd name="T10" fmla="*/ 0 w 449"/>
                <a:gd name="T11" fmla="*/ 69 h 733"/>
                <a:gd name="T12" fmla="*/ 114 w 449"/>
                <a:gd name="T13" fmla="*/ 590 h 733"/>
                <a:gd name="T14" fmla="*/ 114 w 449"/>
                <a:gd name="T15" fmla="*/ 590 h 733"/>
                <a:gd name="T16" fmla="*/ 305 w 449"/>
                <a:gd name="T17" fmla="*/ 713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733">
                  <a:moveTo>
                    <a:pt x="305" y="713"/>
                  </a:moveTo>
                  <a:lnTo>
                    <a:pt x="305" y="713"/>
                  </a:lnTo>
                  <a:lnTo>
                    <a:pt x="305" y="713"/>
                  </a:lnTo>
                  <a:cubicBezTo>
                    <a:pt x="393" y="695"/>
                    <a:pt x="448" y="608"/>
                    <a:pt x="429" y="522"/>
                  </a:cubicBezTo>
                  <a:lnTo>
                    <a:pt x="315" y="0"/>
                  </a:lnTo>
                  <a:lnTo>
                    <a:pt x="0" y="69"/>
                  </a:lnTo>
                  <a:lnTo>
                    <a:pt x="114" y="590"/>
                  </a:lnTo>
                  <a:lnTo>
                    <a:pt x="114" y="590"/>
                  </a:lnTo>
                  <a:cubicBezTo>
                    <a:pt x="133" y="678"/>
                    <a:pt x="219" y="732"/>
                    <a:pt x="305" y="7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541">
              <a:extLst>
                <a:ext uri="{FF2B5EF4-FFF2-40B4-BE49-F238E27FC236}">
                  <a16:creationId xmlns:a16="http://schemas.microsoft.com/office/drawing/2014/main" id="{4DB50964-08F0-164C-A7B5-33B7F4ED2445}"/>
                </a:ext>
              </a:extLst>
            </p:cNvPr>
            <p:cNvSpPr>
              <a:spLocks noChangeArrowheads="1"/>
            </p:cNvSpPr>
            <p:nvPr/>
          </p:nvSpPr>
          <p:spPr bwMode="auto">
            <a:xfrm>
              <a:off x="2131873" y="2509507"/>
              <a:ext cx="2288928" cy="2288925"/>
            </a:xfrm>
            <a:custGeom>
              <a:avLst/>
              <a:gdLst>
                <a:gd name="T0" fmla="*/ 923 w 2157"/>
                <a:gd name="T1" fmla="*/ 370 h 2157"/>
                <a:gd name="T2" fmla="*/ 923 w 2157"/>
                <a:gd name="T3" fmla="*/ 370 h 2157"/>
                <a:gd name="T4" fmla="*/ 370 w 2157"/>
                <a:gd name="T5" fmla="*/ 1233 h 2157"/>
                <a:gd name="T6" fmla="*/ 370 w 2157"/>
                <a:gd name="T7" fmla="*/ 1233 h 2157"/>
                <a:gd name="T8" fmla="*/ 1232 w 2157"/>
                <a:gd name="T9" fmla="*/ 1786 h 2157"/>
                <a:gd name="T10" fmla="*/ 1232 w 2157"/>
                <a:gd name="T11" fmla="*/ 1786 h 2157"/>
                <a:gd name="T12" fmla="*/ 1785 w 2157"/>
                <a:gd name="T13" fmla="*/ 924 h 2157"/>
                <a:gd name="T14" fmla="*/ 1785 w 2157"/>
                <a:gd name="T15" fmla="*/ 924 h 2157"/>
                <a:gd name="T16" fmla="*/ 923 w 2157"/>
                <a:gd name="T17" fmla="*/ 370 h 2157"/>
                <a:gd name="T18" fmla="*/ 1288 w 2157"/>
                <a:gd name="T19" fmla="*/ 2041 h 2157"/>
                <a:gd name="T20" fmla="*/ 1288 w 2157"/>
                <a:gd name="T21" fmla="*/ 2041 h 2157"/>
                <a:gd name="T22" fmla="*/ 115 w 2157"/>
                <a:gd name="T23" fmla="*/ 1288 h 2157"/>
                <a:gd name="T24" fmla="*/ 115 w 2157"/>
                <a:gd name="T25" fmla="*/ 1288 h 2157"/>
                <a:gd name="T26" fmla="*/ 868 w 2157"/>
                <a:gd name="T27" fmla="*/ 116 h 2157"/>
                <a:gd name="T28" fmla="*/ 868 w 2157"/>
                <a:gd name="T29" fmla="*/ 116 h 2157"/>
                <a:gd name="T30" fmla="*/ 2040 w 2157"/>
                <a:gd name="T31" fmla="*/ 868 h 2157"/>
                <a:gd name="T32" fmla="*/ 2040 w 2157"/>
                <a:gd name="T33" fmla="*/ 868 h 2157"/>
                <a:gd name="T34" fmla="*/ 1288 w 2157"/>
                <a:gd name="T35" fmla="*/ 2041 h 2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7" h="2157">
                  <a:moveTo>
                    <a:pt x="923" y="370"/>
                  </a:moveTo>
                  <a:lnTo>
                    <a:pt x="923" y="370"/>
                  </a:lnTo>
                  <a:cubicBezTo>
                    <a:pt x="533" y="455"/>
                    <a:pt x="285" y="842"/>
                    <a:pt x="370" y="1233"/>
                  </a:cubicBezTo>
                  <a:lnTo>
                    <a:pt x="370" y="1233"/>
                  </a:lnTo>
                  <a:cubicBezTo>
                    <a:pt x="455" y="1623"/>
                    <a:pt x="842" y="1871"/>
                    <a:pt x="1232" y="1786"/>
                  </a:cubicBezTo>
                  <a:lnTo>
                    <a:pt x="1232" y="1786"/>
                  </a:lnTo>
                  <a:cubicBezTo>
                    <a:pt x="1622" y="1701"/>
                    <a:pt x="1870" y="1314"/>
                    <a:pt x="1785" y="924"/>
                  </a:cubicBezTo>
                  <a:lnTo>
                    <a:pt x="1785" y="924"/>
                  </a:lnTo>
                  <a:cubicBezTo>
                    <a:pt x="1701" y="534"/>
                    <a:pt x="1313" y="285"/>
                    <a:pt x="923" y="370"/>
                  </a:cubicBezTo>
                  <a:close/>
                  <a:moveTo>
                    <a:pt x="1288" y="2041"/>
                  </a:moveTo>
                  <a:lnTo>
                    <a:pt x="1288" y="2041"/>
                  </a:lnTo>
                  <a:cubicBezTo>
                    <a:pt x="757" y="2156"/>
                    <a:pt x="231" y="1818"/>
                    <a:pt x="115" y="1288"/>
                  </a:cubicBezTo>
                  <a:lnTo>
                    <a:pt x="115" y="1288"/>
                  </a:lnTo>
                  <a:cubicBezTo>
                    <a:pt x="0" y="758"/>
                    <a:pt x="337" y="231"/>
                    <a:pt x="868" y="116"/>
                  </a:cubicBezTo>
                  <a:lnTo>
                    <a:pt x="868" y="116"/>
                  </a:lnTo>
                  <a:cubicBezTo>
                    <a:pt x="1398" y="0"/>
                    <a:pt x="1924" y="338"/>
                    <a:pt x="2040" y="868"/>
                  </a:cubicBezTo>
                  <a:lnTo>
                    <a:pt x="2040" y="868"/>
                  </a:lnTo>
                  <a:cubicBezTo>
                    <a:pt x="2156" y="1399"/>
                    <a:pt x="1818" y="1925"/>
                    <a:pt x="1288" y="2041"/>
                  </a:cubicBezTo>
                  <a:close/>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542">
              <a:extLst>
                <a:ext uri="{FF2B5EF4-FFF2-40B4-BE49-F238E27FC236}">
                  <a16:creationId xmlns:a16="http://schemas.microsoft.com/office/drawing/2014/main" id="{47FED468-38BD-0946-8F7B-6B653B346CC2}"/>
                </a:ext>
              </a:extLst>
            </p:cNvPr>
            <p:cNvSpPr>
              <a:spLocks noChangeArrowheads="1"/>
            </p:cNvSpPr>
            <p:nvPr/>
          </p:nvSpPr>
          <p:spPr bwMode="auto">
            <a:xfrm>
              <a:off x="2693573" y="9090757"/>
              <a:ext cx="126384" cy="313614"/>
            </a:xfrm>
            <a:custGeom>
              <a:avLst/>
              <a:gdLst>
                <a:gd name="T0" fmla="*/ 91 w 118"/>
                <a:gd name="T1" fmla="*/ 292 h 296"/>
                <a:gd name="T2" fmla="*/ 91 w 118"/>
                <a:gd name="T3" fmla="*/ 292 h 296"/>
                <a:gd name="T4" fmla="*/ 91 w 118"/>
                <a:gd name="T5" fmla="*/ 292 h 296"/>
                <a:gd name="T6" fmla="*/ 55 w 118"/>
                <a:gd name="T7" fmla="*/ 269 h 296"/>
                <a:gd name="T8" fmla="*/ 1 w 118"/>
                <a:gd name="T9" fmla="*/ 23 h 296"/>
                <a:gd name="T10" fmla="*/ 1 w 118"/>
                <a:gd name="T11" fmla="*/ 23 h 296"/>
                <a:gd name="T12" fmla="*/ 11 w 118"/>
                <a:gd name="T13" fmla="*/ 9 h 296"/>
                <a:gd name="T14" fmla="*/ 46 w 118"/>
                <a:gd name="T15" fmla="*/ 1 h 296"/>
                <a:gd name="T16" fmla="*/ 46 w 118"/>
                <a:gd name="T17" fmla="*/ 1 h 296"/>
                <a:gd name="T18" fmla="*/ 60 w 118"/>
                <a:gd name="T19" fmla="*/ 10 h 296"/>
                <a:gd name="T20" fmla="*/ 114 w 118"/>
                <a:gd name="T21" fmla="*/ 256 h 296"/>
                <a:gd name="T22" fmla="*/ 114 w 118"/>
                <a:gd name="T23" fmla="*/ 256 h 296"/>
                <a:gd name="T24" fmla="*/ 91 w 118"/>
                <a:gd name="T25" fmla="*/ 29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96">
                  <a:moveTo>
                    <a:pt x="91" y="292"/>
                  </a:moveTo>
                  <a:lnTo>
                    <a:pt x="91" y="292"/>
                  </a:lnTo>
                  <a:lnTo>
                    <a:pt x="91" y="292"/>
                  </a:lnTo>
                  <a:cubicBezTo>
                    <a:pt x="75" y="295"/>
                    <a:pt x="59" y="285"/>
                    <a:pt x="55" y="269"/>
                  </a:cubicBezTo>
                  <a:lnTo>
                    <a:pt x="1" y="23"/>
                  </a:lnTo>
                  <a:lnTo>
                    <a:pt x="1" y="23"/>
                  </a:lnTo>
                  <a:cubicBezTo>
                    <a:pt x="0" y="16"/>
                    <a:pt x="5" y="10"/>
                    <a:pt x="11" y="9"/>
                  </a:cubicBezTo>
                  <a:lnTo>
                    <a:pt x="46" y="1"/>
                  </a:lnTo>
                  <a:lnTo>
                    <a:pt x="46" y="1"/>
                  </a:lnTo>
                  <a:cubicBezTo>
                    <a:pt x="52" y="0"/>
                    <a:pt x="59" y="4"/>
                    <a:pt x="60" y="10"/>
                  </a:cubicBezTo>
                  <a:lnTo>
                    <a:pt x="114" y="256"/>
                  </a:lnTo>
                  <a:lnTo>
                    <a:pt x="114" y="256"/>
                  </a:lnTo>
                  <a:cubicBezTo>
                    <a:pt x="117" y="272"/>
                    <a:pt x="107" y="288"/>
                    <a:pt x="91" y="2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543">
              <a:extLst>
                <a:ext uri="{FF2B5EF4-FFF2-40B4-BE49-F238E27FC236}">
                  <a16:creationId xmlns:a16="http://schemas.microsoft.com/office/drawing/2014/main" id="{612A4E89-09C0-A944-85B7-558A094F96D4}"/>
                </a:ext>
              </a:extLst>
            </p:cNvPr>
            <p:cNvSpPr>
              <a:spLocks noChangeArrowheads="1"/>
            </p:cNvSpPr>
            <p:nvPr/>
          </p:nvSpPr>
          <p:spPr bwMode="auto">
            <a:xfrm>
              <a:off x="5993561" y="8369909"/>
              <a:ext cx="126382" cy="313614"/>
            </a:xfrm>
            <a:custGeom>
              <a:avLst/>
              <a:gdLst>
                <a:gd name="T0" fmla="*/ 90 w 118"/>
                <a:gd name="T1" fmla="*/ 292 h 297"/>
                <a:gd name="T2" fmla="*/ 90 w 118"/>
                <a:gd name="T3" fmla="*/ 292 h 297"/>
                <a:gd name="T4" fmla="*/ 90 w 118"/>
                <a:gd name="T5" fmla="*/ 292 h 297"/>
                <a:gd name="T6" fmla="*/ 55 w 118"/>
                <a:gd name="T7" fmla="*/ 269 h 297"/>
                <a:gd name="T8" fmla="*/ 1 w 118"/>
                <a:gd name="T9" fmla="*/ 23 h 297"/>
                <a:gd name="T10" fmla="*/ 1 w 118"/>
                <a:gd name="T11" fmla="*/ 23 h 297"/>
                <a:gd name="T12" fmla="*/ 10 w 118"/>
                <a:gd name="T13" fmla="*/ 10 h 297"/>
                <a:gd name="T14" fmla="*/ 46 w 118"/>
                <a:gd name="T15" fmla="*/ 2 h 297"/>
                <a:gd name="T16" fmla="*/ 46 w 118"/>
                <a:gd name="T17" fmla="*/ 2 h 297"/>
                <a:gd name="T18" fmla="*/ 60 w 118"/>
                <a:gd name="T19" fmla="*/ 11 h 297"/>
                <a:gd name="T20" fmla="*/ 113 w 118"/>
                <a:gd name="T21" fmla="*/ 257 h 297"/>
                <a:gd name="T22" fmla="*/ 113 w 118"/>
                <a:gd name="T23" fmla="*/ 257 h 297"/>
                <a:gd name="T24" fmla="*/ 90 w 118"/>
                <a:gd name="T25" fmla="*/ 29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97">
                  <a:moveTo>
                    <a:pt x="90" y="292"/>
                  </a:moveTo>
                  <a:lnTo>
                    <a:pt x="90" y="292"/>
                  </a:lnTo>
                  <a:lnTo>
                    <a:pt x="90" y="292"/>
                  </a:lnTo>
                  <a:cubicBezTo>
                    <a:pt x="74" y="296"/>
                    <a:pt x="59" y="285"/>
                    <a:pt x="55" y="269"/>
                  </a:cubicBezTo>
                  <a:lnTo>
                    <a:pt x="1" y="23"/>
                  </a:lnTo>
                  <a:lnTo>
                    <a:pt x="1" y="23"/>
                  </a:lnTo>
                  <a:cubicBezTo>
                    <a:pt x="0" y="17"/>
                    <a:pt x="4" y="11"/>
                    <a:pt x="10" y="10"/>
                  </a:cubicBezTo>
                  <a:lnTo>
                    <a:pt x="46" y="2"/>
                  </a:lnTo>
                  <a:lnTo>
                    <a:pt x="46" y="2"/>
                  </a:lnTo>
                  <a:cubicBezTo>
                    <a:pt x="52" y="0"/>
                    <a:pt x="59" y="5"/>
                    <a:pt x="60" y="11"/>
                  </a:cubicBezTo>
                  <a:lnTo>
                    <a:pt x="113" y="257"/>
                  </a:lnTo>
                  <a:lnTo>
                    <a:pt x="113" y="257"/>
                  </a:lnTo>
                  <a:cubicBezTo>
                    <a:pt x="117" y="273"/>
                    <a:pt x="107" y="289"/>
                    <a:pt x="90" y="2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Freeform 544">
              <a:extLst>
                <a:ext uri="{FF2B5EF4-FFF2-40B4-BE49-F238E27FC236}">
                  <a16:creationId xmlns:a16="http://schemas.microsoft.com/office/drawing/2014/main" id="{3B8E1F7A-2BE1-504D-9183-6AF23C3366BC}"/>
                </a:ext>
              </a:extLst>
            </p:cNvPr>
            <p:cNvSpPr>
              <a:spLocks noChangeArrowheads="1"/>
            </p:cNvSpPr>
            <p:nvPr/>
          </p:nvSpPr>
          <p:spPr bwMode="auto">
            <a:xfrm>
              <a:off x="2871445" y="2308229"/>
              <a:ext cx="322980" cy="482127"/>
            </a:xfrm>
            <a:custGeom>
              <a:avLst/>
              <a:gdLst>
                <a:gd name="T0" fmla="*/ 302 w 303"/>
                <a:gd name="T1" fmla="*/ 408 h 455"/>
                <a:gd name="T2" fmla="*/ 89 w 303"/>
                <a:gd name="T3" fmla="*/ 454 h 455"/>
                <a:gd name="T4" fmla="*/ 0 w 303"/>
                <a:gd name="T5" fmla="*/ 46 h 455"/>
                <a:gd name="T6" fmla="*/ 213 w 303"/>
                <a:gd name="T7" fmla="*/ 0 h 455"/>
                <a:gd name="T8" fmla="*/ 302 w 303"/>
                <a:gd name="T9" fmla="*/ 408 h 455"/>
              </a:gdLst>
              <a:ahLst/>
              <a:cxnLst>
                <a:cxn ang="0">
                  <a:pos x="T0" y="T1"/>
                </a:cxn>
                <a:cxn ang="0">
                  <a:pos x="T2" y="T3"/>
                </a:cxn>
                <a:cxn ang="0">
                  <a:pos x="T4" y="T5"/>
                </a:cxn>
                <a:cxn ang="0">
                  <a:pos x="T6" y="T7"/>
                </a:cxn>
                <a:cxn ang="0">
                  <a:pos x="T8" y="T9"/>
                </a:cxn>
              </a:cxnLst>
              <a:rect l="0" t="0" r="r" b="b"/>
              <a:pathLst>
                <a:path w="303" h="455">
                  <a:moveTo>
                    <a:pt x="302" y="408"/>
                  </a:moveTo>
                  <a:lnTo>
                    <a:pt x="89" y="454"/>
                  </a:lnTo>
                  <a:lnTo>
                    <a:pt x="0" y="46"/>
                  </a:lnTo>
                  <a:lnTo>
                    <a:pt x="213" y="0"/>
                  </a:lnTo>
                  <a:lnTo>
                    <a:pt x="302" y="4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Freeform 545">
              <a:extLst>
                <a:ext uri="{FF2B5EF4-FFF2-40B4-BE49-F238E27FC236}">
                  <a16:creationId xmlns:a16="http://schemas.microsoft.com/office/drawing/2014/main" id="{402CB097-762D-8940-B13A-32FDC1CD978E}"/>
                </a:ext>
              </a:extLst>
            </p:cNvPr>
            <p:cNvSpPr>
              <a:spLocks noChangeArrowheads="1"/>
            </p:cNvSpPr>
            <p:nvPr/>
          </p:nvSpPr>
          <p:spPr bwMode="auto">
            <a:xfrm>
              <a:off x="2688894" y="1671637"/>
              <a:ext cx="496168" cy="861274"/>
            </a:xfrm>
            <a:custGeom>
              <a:avLst/>
              <a:gdLst>
                <a:gd name="T0" fmla="*/ 317 w 467"/>
                <a:gd name="T1" fmla="*/ 791 h 812"/>
                <a:gd name="T2" fmla="*/ 317 w 467"/>
                <a:gd name="T3" fmla="*/ 791 h 812"/>
                <a:gd name="T4" fmla="*/ 317 w 467"/>
                <a:gd name="T5" fmla="*/ 791 h 812"/>
                <a:gd name="T6" fmla="*/ 116 w 467"/>
                <a:gd name="T7" fmla="*/ 662 h 812"/>
                <a:gd name="T8" fmla="*/ 20 w 467"/>
                <a:gd name="T9" fmla="*/ 221 h 812"/>
                <a:gd name="T10" fmla="*/ 20 w 467"/>
                <a:gd name="T11" fmla="*/ 221 h 812"/>
                <a:gd name="T12" fmla="*/ 149 w 467"/>
                <a:gd name="T13" fmla="*/ 20 h 812"/>
                <a:gd name="T14" fmla="*/ 149 w 467"/>
                <a:gd name="T15" fmla="*/ 20 h 812"/>
                <a:gd name="T16" fmla="*/ 351 w 467"/>
                <a:gd name="T17" fmla="*/ 149 h 812"/>
                <a:gd name="T18" fmla="*/ 447 w 467"/>
                <a:gd name="T19" fmla="*/ 590 h 812"/>
                <a:gd name="T20" fmla="*/ 447 w 467"/>
                <a:gd name="T21" fmla="*/ 590 h 812"/>
                <a:gd name="T22" fmla="*/ 317 w 467"/>
                <a:gd name="T23" fmla="*/ 791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812">
                  <a:moveTo>
                    <a:pt x="317" y="791"/>
                  </a:moveTo>
                  <a:lnTo>
                    <a:pt x="317" y="791"/>
                  </a:lnTo>
                  <a:lnTo>
                    <a:pt x="317" y="791"/>
                  </a:lnTo>
                  <a:cubicBezTo>
                    <a:pt x="226" y="811"/>
                    <a:pt x="136" y="753"/>
                    <a:pt x="116" y="662"/>
                  </a:cubicBezTo>
                  <a:lnTo>
                    <a:pt x="20" y="221"/>
                  </a:lnTo>
                  <a:lnTo>
                    <a:pt x="20" y="221"/>
                  </a:lnTo>
                  <a:cubicBezTo>
                    <a:pt x="0" y="130"/>
                    <a:pt x="58" y="40"/>
                    <a:pt x="149" y="20"/>
                  </a:cubicBezTo>
                  <a:lnTo>
                    <a:pt x="149" y="20"/>
                  </a:lnTo>
                  <a:cubicBezTo>
                    <a:pt x="241" y="0"/>
                    <a:pt x="331" y="58"/>
                    <a:pt x="351" y="149"/>
                  </a:cubicBezTo>
                  <a:lnTo>
                    <a:pt x="447" y="590"/>
                  </a:lnTo>
                  <a:lnTo>
                    <a:pt x="447" y="590"/>
                  </a:lnTo>
                  <a:cubicBezTo>
                    <a:pt x="466" y="681"/>
                    <a:pt x="409" y="771"/>
                    <a:pt x="317" y="79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Freeform 546">
              <a:extLst>
                <a:ext uri="{FF2B5EF4-FFF2-40B4-BE49-F238E27FC236}">
                  <a16:creationId xmlns:a16="http://schemas.microsoft.com/office/drawing/2014/main" id="{B9BA9A02-4B74-B642-ACF8-4C236D61EF56}"/>
                </a:ext>
              </a:extLst>
            </p:cNvPr>
            <p:cNvSpPr>
              <a:spLocks noChangeArrowheads="1"/>
            </p:cNvSpPr>
            <p:nvPr/>
          </p:nvSpPr>
          <p:spPr bwMode="auto">
            <a:xfrm>
              <a:off x="2333151" y="5860984"/>
              <a:ext cx="3014457" cy="809782"/>
            </a:xfrm>
            <a:custGeom>
              <a:avLst/>
              <a:gdLst>
                <a:gd name="T0" fmla="*/ 2807 w 2842"/>
                <a:gd name="T1" fmla="*/ 0 h 764"/>
                <a:gd name="T2" fmla="*/ 0 w 2842"/>
                <a:gd name="T3" fmla="*/ 611 h 764"/>
                <a:gd name="T4" fmla="*/ 34 w 2842"/>
                <a:gd name="T5" fmla="*/ 763 h 764"/>
                <a:gd name="T6" fmla="*/ 2841 w 2842"/>
                <a:gd name="T7" fmla="*/ 151 h 764"/>
                <a:gd name="T8" fmla="*/ 2807 w 2842"/>
                <a:gd name="T9" fmla="*/ 0 h 764"/>
              </a:gdLst>
              <a:ahLst/>
              <a:cxnLst>
                <a:cxn ang="0">
                  <a:pos x="T0" y="T1"/>
                </a:cxn>
                <a:cxn ang="0">
                  <a:pos x="T2" y="T3"/>
                </a:cxn>
                <a:cxn ang="0">
                  <a:pos x="T4" y="T5"/>
                </a:cxn>
                <a:cxn ang="0">
                  <a:pos x="T6" y="T7"/>
                </a:cxn>
                <a:cxn ang="0">
                  <a:pos x="T8" y="T9"/>
                </a:cxn>
              </a:cxnLst>
              <a:rect l="0" t="0" r="r" b="b"/>
              <a:pathLst>
                <a:path w="2842" h="764">
                  <a:moveTo>
                    <a:pt x="2807" y="0"/>
                  </a:moveTo>
                  <a:lnTo>
                    <a:pt x="0" y="611"/>
                  </a:lnTo>
                  <a:lnTo>
                    <a:pt x="34" y="763"/>
                  </a:lnTo>
                  <a:lnTo>
                    <a:pt x="2841" y="151"/>
                  </a:lnTo>
                  <a:lnTo>
                    <a:pt x="2807" y="0"/>
                  </a:ln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Freeform 547">
              <a:extLst>
                <a:ext uri="{FF2B5EF4-FFF2-40B4-BE49-F238E27FC236}">
                  <a16:creationId xmlns:a16="http://schemas.microsoft.com/office/drawing/2014/main" id="{98B36182-654F-1E43-B52E-8F0ADA684667}"/>
                </a:ext>
              </a:extLst>
            </p:cNvPr>
            <p:cNvSpPr>
              <a:spLocks noChangeArrowheads="1"/>
            </p:cNvSpPr>
            <p:nvPr/>
          </p:nvSpPr>
          <p:spPr bwMode="auto">
            <a:xfrm>
              <a:off x="5286755" y="5701835"/>
              <a:ext cx="547660" cy="369784"/>
            </a:xfrm>
            <a:custGeom>
              <a:avLst/>
              <a:gdLst>
                <a:gd name="T0" fmla="*/ 395 w 518"/>
                <a:gd name="T1" fmla="*/ 286 h 350"/>
                <a:gd name="T2" fmla="*/ 181 w 518"/>
                <a:gd name="T3" fmla="*/ 332 h 350"/>
                <a:gd name="T4" fmla="*/ 181 w 518"/>
                <a:gd name="T5" fmla="*/ 332 h 350"/>
                <a:gd name="T6" fmla="*/ 16 w 518"/>
                <a:gd name="T7" fmla="*/ 227 h 350"/>
                <a:gd name="T8" fmla="*/ 16 w 518"/>
                <a:gd name="T9" fmla="*/ 227 h 350"/>
                <a:gd name="T10" fmla="*/ 122 w 518"/>
                <a:gd name="T11" fmla="*/ 62 h 350"/>
                <a:gd name="T12" fmla="*/ 336 w 518"/>
                <a:gd name="T13" fmla="*/ 15 h 350"/>
                <a:gd name="T14" fmla="*/ 336 w 518"/>
                <a:gd name="T15" fmla="*/ 15 h 350"/>
                <a:gd name="T16" fmla="*/ 501 w 518"/>
                <a:gd name="T17" fmla="*/ 121 h 350"/>
                <a:gd name="T18" fmla="*/ 501 w 518"/>
                <a:gd name="T19" fmla="*/ 121 h 350"/>
                <a:gd name="T20" fmla="*/ 395 w 518"/>
                <a:gd name="T21" fmla="*/ 286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8" h="350">
                  <a:moveTo>
                    <a:pt x="395" y="286"/>
                  </a:moveTo>
                  <a:lnTo>
                    <a:pt x="181" y="332"/>
                  </a:lnTo>
                  <a:lnTo>
                    <a:pt x="181" y="332"/>
                  </a:lnTo>
                  <a:cubicBezTo>
                    <a:pt x="106" y="349"/>
                    <a:pt x="33" y="302"/>
                    <a:pt x="16" y="227"/>
                  </a:cubicBezTo>
                  <a:lnTo>
                    <a:pt x="16" y="227"/>
                  </a:lnTo>
                  <a:cubicBezTo>
                    <a:pt x="0" y="152"/>
                    <a:pt x="48" y="78"/>
                    <a:pt x="122" y="62"/>
                  </a:cubicBezTo>
                  <a:lnTo>
                    <a:pt x="336" y="15"/>
                  </a:lnTo>
                  <a:lnTo>
                    <a:pt x="336" y="15"/>
                  </a:lnTo>
                  <a:cubicBezTo>
                    <a:pt x="411" y="0"/>
                    <a:pt x="485" y="47"/>
                    <a:pt x="501" y="121"/>
                  </a:cubicBezTo>
                  <a:lnTo>
                    <a:pt x="501" y="121"/>
                  </a:lnTo>
                  <a:cubicBezTo>
                    <a:pt x="517" y="196"/>
                    <a:pt x="470" y="269"/>
                    <a:pt x="395" y="28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Freeform 548">
              <a:extLst>
                <a:ext uri="{FF2B5EF4-FFF2-40B4-BE49-F238E27FC236}">
                  <a16:creationId xmlns:a16="http://schemas.microsoft.com/office/drawing/2014/main" id="{27C4F7B4-F31D-1845-A333-22A5D2CCD4D1}"/>
                </a:ext>
              </a:extLst>
            </p:cNvPr>
            <p:cNvSpPr>
              <a:spLocks noChangeArrowheads="1"/>
            </p:cNvSpPr>
            <p:nvPr/>
          </p:nvSpPr>
          <p:spPr bwMode="auto">
            <a:xfrm>
              <a:off x="1851024" y="6450768"/>
              <a:ext cx="547660" cy="369784"/>
            </a:xfrm>
            <a:custGeom>
              <a:avLst/>
              <a:gdLst>
                <a:gd name="T0" fmla="*/ 395 w 518"/>
                <a:gd name="T1" fmla="*/ 286 h 349"/>
                <a:gd name="T2" fmla="*/ 181 w 518"/>
                <a:gd name="T3" fmla="*/ 333 h 349"/>
                <a:gd name="T4" fmla="*/ 181 w 518"/>
                <a:gd name="T5" fmla="*/ 333 h 349"/>
                <a:gd name="T6" fmla="*/ 16 w 518"/>
                <a:gd name="T7" fmla="*/ 228 h 349"/>
                <a:gd name="T8" fmla="*/ 16 w 518"/>
                <a:gd name="T9" fmla="*/ 228 h 349"/>
                <a:gd name="T10" fmla="*/ 122 w 518"/>
                <a:gd name="T11" fmla="*/ 63 h 349"/>
                <a:gd name="T12" fmla="*/ 336 w 518"/>
                <a:gd name="T13" fmla="*/ 17 h 349"/>
                <a:gd name="T14" fmla="*/ 336 w 518"/>
                <a:gd name="T15" fmla="*/ 17 h 349"/>
                <a:gd name="T16" fmla="*/ 500 w 518"/>
                <a:gd name="T17" fmla="*/ 122 h 349"/>
                <a:gd name="T18" fmla="*/ 500 w 518"/>
                <a:gd name="T19" fmla="*/ 122 h 349"/>
                <a:gd name="T20" fmla="*/ 395 w 518"/>
                <a:gd name="T21"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8" h="349">
                  <a:moveTo>
                    <a:pt x="395" y="286"/>
                  </a:moveTo>
                  <a:lnTo>
                    <a:pt x="181" y="333"/>
                  </a:lnTo>
                  <a:lnTo>
                    <a:pt x="181" y="333"/>
                  </a:lnTo>
                  <a:cubicBezTo>
                    <a:pt x="106" y="348"/>
                    <a:pt x="32" y="303"/>
                    <a:pt x="16" y="228"/>
                  </a:cubicBezTo>
                  <a:lnTo>
                    <a:pt x="16" y="228"/>
                  </a:lnTo>
                  <a:cubicBezTo>
                    <a:pt x="0" y="153"/>
                    <a:pt x="47" y="80"/>
                    <a:pt x="122" y="63"/>
                  </a:cubicBezTo>
                  <a:lnTo>
                    <a:pt x="336" y="17"/>
                  </a:lnTo>
                  <a:lnTo>
                    <a:pt x="336" y="17"/>
                  </a:lnTo>
                  <a:cubicBezTo>
                    <a:pt x="410" y="0"/>
                    <a:pt x="485" y="48"/>
                    <a:pt x="500" y="122"/>
                  </a:cubicBezTo>
                  <a:lnTo>
                    <a:pt x="500" y="122"/>
                  </a:lnTo>
                  <a:cubicBezTo>
                    <a:pt x="517" y="197"/>
                    <a:pt x="470" y="271"/>
                    <a:pt x="395" y="28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549">
              <a:extLst>
                <a:ext uri="{FF2B5EF4-FFF2-40B4-BE49-F238E27FC236}">
                  <a16:creationId xmlns:a16="http://schemas.microsoft.com/office/drawing/2014/main" id="{D4A9A63E-9D89-CD40-BA2A-63B10016F486}"/>
                </a:ext>
              </a:extLst>
            </p:cNvPr>
            <p:cNvSpPr>
              <a:spLocks noChangeArrowheads="1"/>
            </p:cNvSpPr>
            <p:nvPr/>
          </p:nvSpPr>
          <p:spPr bwMode="auto">
            <a:xfrm>
              <a:off x="3681231" y="5748643"/>
              <a:ext cx="332339" cy="1057868"/>
            </a:xfrm>
            <a:custGeom>
              <a:avLst/>
              <a:gdLst>
                <a:gd name="T0" fmla="*/ 263 w 312"/>
                <a:gd name="T1" fmla="*/ 990 h 998"/>
                <a:gd name="T2" fmla="*/ 263 w 312"/>
                <a:gd name="T3" fmla="*/ 990 h 998"/>
                <a:gd name="T4" fmla="*/ 263 w 312"/>
                <a:gd name="T5" fmla="*/ 990 h 998"/>
                <a:gd name="T6" fmla="*/ 199 w 312"/>
                <a:gd name="T7" fmla="*/ 949 h 998"/>
                <a:gd name="T8" fmla="*/ 7 w 312"/>
                <a:gd name="T9" fmla="*/ 71 h 998"/>
                <a:gd name="T10" fmla="*/ 7 w 312"/>
                <a:gd name="T11" fmla="*/ 71 h 998"/>
                <a:gd name="T12" fmla="*/ 49 w 312"/>
                <a:gd name="T13" fmla="*/ 6 h 998"/>
                <a:gd name="T14" fmla="*/ 49 w 312"/>
                <a:gd name="T15" fmla="*/ 6 h 998"/>
                <a:gd name="T16" fmla="*/ 114 w 312"/>
                <a:gd name="T17" fmla="*/ 48 h 998"/>
                <a:gd name="T18" fmla="*/ 305 w 312"/>
                <a:gd name="T19" fmla="*/ 926 h 998"/>
                <a:gd name="T20" fmla="*/ 305 w 312"/>
                <a:gd name="T21" fmla="*/ 926 h 998"/>
                <a:gd name="T22" fmla="*/ 263 w 312"/>
                <a:gd name="T23" fmla="*/ 99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2" h="998">
                  <a:moveTo>
                    <a:pt x="263" y="990"/>
                  </a:moveTo>
                  <a:lnTo>
                    <a:pt x="263" y="990"/>
                  </a:lnTo>
                  <a:lnTo>
                    <a:pt x="263" y="990"/>
                  </a:lnTo>
                  <a:cubicBezTo>
                    <a:pt x="234" y="997"/>
                    <a:pt x="205" y="978"/>
                    <a:pt x="199" y="949"/>
                  </a:cubicBezTo>
                  <a:lnTo>
                    <a:pt x="7" y="71"/>
                  </a:lnTo>
                  <a:lnTo>
                    <a:pt x="7" y="71"/>
                  </a:lnTo>
                  <a:cubicBezTo>
                    <a:pt x="0" y="41"/>
                    <a:pt x="19" y="12"/>
                    <a:pt x="49" y="6"/>
                  </a:cubicBezTo>
                  <a:lnTo>
                    <a:pt x="49" y="6"/>
                  </a:lnTo>
                  <a:cubicBezTo>
                    <a:pt x="78" y="0"/>
                    <a:pt x="107" y="18"/>
                    <a:pt x="114" y="48"/>
                  </a:cubicBezTo>
                  <a:lnTo>
                    <a:pt x="305" y="926"/>
                  </a:lnTo>
                  <a:lnTo>
                    <a:pt x="305" y="926"/>
                  </a:lnTo>
                  <a:cubicBezTo>
                    <a:pt x="311" y="956"/>
                    <a:pt x="293" y="984"/>
                    <a:pt x="263" y="990"/>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50">
              <a:extLst>
                <a:ext uri="{FF2B5EF4-FFF2-40B4-BE49-F238E27FC236}">
                  <a16:creationId xmlns:a16="http://schemas.microsoft.com/office/drawing/2014/main" id="{75CCA766-8110-1F4A-863E-4DEEA01D222D}"/>
                </a:ext>
              </a:extLst>
            </p:cNvPr>
            <p:cNvSpPr>
              <a:spLocks noChangeArrowheads="1"/>
            </p:cNvSpPr>
            <p:nvPr/>
          </p:nvSpPr>
          <p:spPr bwMode="auto">
            <a:xfrm>
              <a:off x="2417406" y="3731203"/>
              <a:ext cx="692764" cy="4797855"/>
            </a:xfrm>
            <a:custGeom>
              <a:avLst/>
              <a:gdLst>
                <a:gd name="T0" fmla="*/ 336 w 652"/>
                <a:gd name="T1" fmla="*/ 4518 h 4519"/>
                <a:gd name="T2" fmla="*/ 0 w 652"/>
                <a:gd name="T3" fmla="*/ 4494 h 4519"/>
                <a:gd name="T4" fmla="*/ 308 w 652"/>
                <a:gd name="T5" fmla="*/ 163 h 4519"/>
                <a:gd name="T6" fmla="*/ 308 w 652"/>
                <a:gd name="T7" fmla="*/ 163 h 4519"/>
                <a:gd name="T8" fmla="*/ 488 w 652"/>
                <a:gd name="T9" fmla="*/ 7 h 4519"/>
                <a:gd name="T10" fmla="*/ 488 w 652"/>
                <a:gd name="T11" fmla="*/ 7 h 4519"/>
                <a:gd name="T12" fmla="*/ 645 w 652"/>
                <a:gd name="T13" fmla="*/ 187 h 4519"/>
                <a:gd name="T14" fmla="*/ 336 w 652"/>
                <a:gd name="T15" fmla="*/ 4518 h 45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2" h="4519">
                  <a:moveTo>
                    <a:pt x="336" y="4518"/>
                  </a:moveTo>
                  <a:lnTo>
                    <a:pt x="0" y="4494"/>
                  </a:lnTo>
                  <a:lnTo>
                    <a:pt x="308" y="163"/>
                  </a:lnTo>
                  <a:lnTo>
                    <a:pt x="308" y="163"/>
                  </a:lnTo>
                  <a:cubicBezTo>
                    <a:pt x="315" y="70"/>
                    <a:pt x="395" y="0"/>
                    <a:pt x="488" y="7"/>
                  </a:cubicBezTo>
                  <a:lnTo>
                    <a:pt x="488" y="7"/>
                  </a:lnTo>
                  <a:cubicBezTo>
                    <a:pt x="581" y="13"/>
                    <a:pt x="651" y="94"/>
                    <a:pt x="645" y="187"/>
                  </a:cubicBezTo>
                  <a:lnTo>
                    <a:pt x="336" y="451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Freeform 551">
              <a:extLst>
                <a:ext uri="{FF2B5EF4-FFF2-40B4-BE49-F238E27FC236}">
                  <a16:creationId xmlns:a16="http://schemas.microsoft.com/office/drawing/2014/main" id="{BEC61D0F-5051-D44E-82CA-207C755BFC22}"/>
                </a:ext>
              </a:extLst>
            </p:cNvPr>
            <p:cNvSpPr>
              <a:spLocks noChangeArrowheads="1"/>
            </p:cNvSpPr>
            <p:nvPr/>
          </p:nvSpPr>
          <p:spPr bwMode="auto">
            <a:xfrm>
              <a:off x="2417406" y="8430758"/>
              <a:ext cx="477445" cy="777019"/>
            </a:xfrm>
            <a:custGeom>
              <a:avLst/>
              <a:gdLst>
                <a:gd name="T0" fmla="*/ 305 w 448"/>
                <a:gd name="T1" fmla="*/ 713 h 732"/>
                <a:gd name="T2" fmla="*/ 305 w 448"/>
                <a:gd name="T3" fmla="*/ 713 h 732"/>
                <a:gd name="T4" fmla="*/ 305 w 448"/>
                <a:gd name="T5" fmla="*/ 713 h 732"/>
                <a:gd name="T6" fmla="*/ 113 w 448"/>
                <a:gd name="T7" fmla="*/ 590 h 732"/>
                <a:gd name="T8" fmla="*/ 0 w 448"/>
                <a:gd name="T9" fmla="*/ 68 h 732"/>
                <a:gd name="T10" fmla="*/ 315 w 448"/>
                <a:gd name="T11" fmla="*/ 0 h 732"/>
                <a:gd name="T12" fmla="*/ 428 w 448"/>
                <a:gd name="T13" fmla="*/ 520 h 732"/>
                <a:gd name="T14" fmla="*/ 428 w 448"/>
                <a:gd name="T15" fmla="*/ 520 h 732"/>
                <a:gd name="T16" fmla="*/ 305 w 448"/>
                <a:gd name="T17" fmla="*/ 713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8" h="732">
                  <a:moveTo>
                    <a:pt x="305" y="713"/>
                  </a:moveTo>
                  <a:lnTo>
                    <a:pt x="305" y="713"/>
                  </a:lnTo>
                  <a:lnTo>
                    <a:pt x="305" y="713"/>
                  </a:lnTo>
                  <a:cubicBezTo>
                    <a:pt x="218" y="731"/>
                    <a:pt x="132" y="676"/>
                    <a:pt x="113" y="590"/>
                  </a:cubicBezTo>
                  <a:lnTo>
                    <a:pt x="0" y="68"/>
                  </a:lnTo>
                  <a:lnTo>
                    <a:pt x="315" y="0"/>
                  </a:lnTo>
                  <a:lnTo>
                    <a:pt x="428" y="520"/>
                  </a:lnTo>
                  <a:lnTo>
                    <a:pt x="428" y="520"/>
                  </a:lnTo>
                  <a:cubicBezTo>
                    <a:pt x="447" y="608"/>
                    <a:pt x="392" y="694"/>
                    <a:pt x="305" y="7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Freeform 552">
              <a:extLst>
                <a:ext uri="{FF2B5EF4-FFF2-40B4-BE49-F238E27FC236}">
                  <a16:creationId xmlns:a16="http://schemas.microsoft.com/office/drawing/2014/main" id="{587147A5-99AE-6D4E-B71E-7C81825DA2EC}"/>
                </a:ext>
              </a:extLst>
            </p:cNvPr>
            <p:cNvSpPr>
              <a:spLocks noChangeArrowheads="1"/>
            </p:cNvSpPr>
            <p:nvPr/>
          </p:nvSpPr>
          <p:spPr bwMode="auto">
            <a:xfrm>
              <a:off x="3475274" y="3548652"/>
              <a:ext cx="2574459" cy="4334451"/>
            </a:xfrm>
            <a:custGeom>
              <a:avLst/>
              <a:gdLst>
                <a:gd name="T0" fmla="*/ 2129 w 2426"/>
                <a:gd name="T1" fmla="*/ 4083 h 4084"/>
                <a:gd name="T2" fmla="*/ 2425 w 2426"/>
                <a:gd name="T3" fmla="*/ 3921 h 4084"/>
                <a:gd name="T4" fmla="*/ 341 w 2426"/>
                <a:gd name="T5" fmla="*/ 111 h 4084"/>
                <a:gd name="T6" fmla="*/ 341 w 2426"/>
                <a:gd name="T7" fmla="*/ 111 h 4084"/>
                <a:gd name="T8" fmla="*/ 112 w 2426"/>
                <a:gd name="T9" fmla="*/ 44 h 4084"/>
                <a:gd name="T10" fmla="*/ 112 w 2426"/>
                <a:gd name="T11" fmla="*/ 44 h 4084"/>
                <a:gd name="T12" fmla="*/ 45 w 2426"/>
                <a:gd name="T13" fmla="*/ 273 h 4084"/>
                <a:gd name="T14" fmla="*/ 2129 w 2426"/>
                <a:gd name="T15" fmla="*/ 4083 h 40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6" h="4084">
                  <a:moveTo>
                    <a:pt x="2129" y="4083"/>
                  </a:moveTo>
                  <a:lnTo>
                    <a:pt x="2425" y="3921"/>
                  </a:lnTo>
                  <a:lnTo>
                    <a:pt x="341" y="111"/>
                  </a:lnTo>
                  <a:lnTo>
                    <a:pt x="341" y="111"/>
                  </a:lnTo>
                  <a:cubicBezTo>
                    <a:pt x="296" y="30"/>
                    <a:pt x="193" y="0"/>
                    <a:pt x="112" y="44"/>
                  </a:cubicBezTo>
                  <a:lnTo>
                    <a:pt x="112" y="44"/>
                  </a:lnTo>
                  <a:cubicBezTo>
                    <a:pt x="30" y="89"/>
                    <a:pt x="0" y="191"/>
                    <a:pt x="45" y="273"/>
                  </a:cubicBezTo>
                  <a:lnTo>
                    <a:pt x="2129" y="408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2" name="Graphic 51">
            <a:extLst>
              <a:ext uri="{FF2B5EF4-FFF2-40B4-BE49-F238E27FC236}">
                <a16:creationId xmlns:a16="http://schemas.microsoft.com/office/drawing/2014/main" id="{AC1D2DD2-2C42-3546-A4C5-534CC5069E8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53156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heel(1)">
                                      <p:cBhvr>
                                        <p:cTn id="7" dur="1000"/>
                                        <p:tgtEl>
                                          <p:spTgt spid="66"/>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67"/>
                                        </p:tgtEl>
                                        <p:attrNameLst>
                                          <p:attrName>style.visibility</p:attrName>
                                        </p:attrNameLst>
                                      </p:cBhvr>
                                      <p:to>
                                        <p:strVal val="visible"/>
                                      </p:to>
                                    </p:set>
                                    <p:animEffect transition="in" filter="wheel(1)">
                                      <p:cBhvr>
                                        <p:cTn id="10" dur="1000"/>
                                        <p:tgtEl>
                                          <p:spTgt spid="67"/>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65"/>
                                        </p:tgtEl>
                                        <p:attrNameLst>
                                          <p:attrName>style.visibility</p:attrName>
                                        </p:attrNameLst>
                                      </p:cBhvr>
                                      <p:to>
                                        <p:strVal val="visible"/>
                                      </p:to>
                                    </p:set>
                                    <p:animEffect transition="in" filter="wheel(1)">
                                      <p:cBhvr>
                                        <p:cTn id="13" dur="1000"/>
                                        <p:tgtEl>
                                          <p:spTgt spid="65"/>
                                        </p:tgtEl>
                                      </p:cBhvr>
                                    </p:animEffect>
                                  </p:childTnLst>
                                </p:cTn>
                              </p:par>
                              <p:par>
                                <p:cTn id="14" presetID="10" presetClass="entr" presetSubtype="0" fill="hold" nodeType="withEffect">
                                  <p:stCondLst>
                                    <p:cond delay="500"/>
                                  </p:stCondLst>
                                  <p:childTnLst>
                                    <p:set>
                                      <p:cBhvr>
                                        <p:cTn id="15" dur="1" fill="hold">
                                          <p:stCondLst>
                                            <p:cond delay="0"/>
                                          </p:stCondLst>
                                        </p:cTn>
                                        <p:tgtEl>
                                          <p:spTgt spid="74"/>
                                        </p:tgtEl>
                                        <p:attrNameLst>
                                          <p:attrName>style.visibility</p:attrName>
                                        </p:attrNameLst>
                                      </p:cBhvr>
                                      <p:to>
                                        <p:strVal val="visible"/>
                                      </p:to>
                                    </p:set>
                                    <p:animEffect transition="in" filter="fade">
                                      <p:cBhvr>
                                        <p:cTn id="16" dur="500"/>
                                        <p:tgtEl>
                                          <p:spTgt spid="74"/>
                                        </p:tgtEl>
                                      </p:cBhvr>
                                    </p:animEffect>
                                  </p:childTnLst>
                                </p:cTn>
                              </p:par>
                              <p:par>
                                <p:cTn id="17" presetID="32" presetClass="emph" presetSubtype="0" fill="hold" nodeType="withEffect">
                                  <p:stCondLst>
                                    <p:cond delay="500"/>
                                  </p:stCondLst>
                                  <p:childTnLst>
                                    <p:animRot by="120000">
                                      <p:cBhvr>
                                        <p:cTn id="18" dur="100" fill="hold">
                                          <p:stCondLst>
                                            <p:cond delay="0"/>
                                          </p:stCondLst>
                                        </p:cTn>
                                        <p:tgtEl>
                                          <p:spTgt spid="74"/>
                                        </p:tgtEl>
                                        <p:attrNameLst>
                                          <p:attrName>r</p:attrName>
                                        </p:attrNameLst>
                                      </p:cBhvr>
                                    </p:animRot>
                                    <p:animRot by="-240000">
                                      <p:cBhvr>
                                        <p:cTn id="19" dur="200" fill="hold">
                                          <p:stCondLst>
                                            <p:cond delay="200"/>
                                          </p:stCondLst>
                                        </p:cTn>
                                        <p:tgtEl>
                                          <p:spTgt spid="74"/>
                                        </p:tgtEl>
                                        <p:attrNameLst>
                                          <p:attrName>r</p:attrName>
                                        </p:attrNameLst>
                                      </p:cBhvr>
                                    </p:animRot>
                                    <p:animRot by="240000">
                                      <p:cBhvr>
                                        <p:cTn id="20" dur="200" fill="hold">
                                          <p:stCondLst>
                                            <p:cond delay="400"/>
                                          </p:stCondLst>
                                        </p:cTn>
                                        <p:tgtEl>
                                          <p:spTgt spid="74"/>
                                        </p:tgtEl>
                                        <p:attrNameLst>
                                          <p:attrName>r</p:attrName>
                                        </p:attrNameLst>
                                      </p:cBhvr>
                                    </p:animRot>
                                    <p:animRot by="-240000">
                                      <p:cBhvr>
                                        <p:cTn id="21" dur="200" fill="hold">
                                          <p:stCondLst>
                                            <p:cond delay="600"/>
                                          </p:stCondLst>
                                        </p:cTn>
                                        <p:tgtEl>
                                          <p:spTgt spid="74"/>
                                        </p:tgtEl>
                                        <p:attrNameLst>
                                          <p:attrName>r</p:attrName>
                                        </p:attrNameLst>
                                      </p:cBhvr>
                                    </p:animRot>
                                    <p:animRot by="120000">
                                      <p:cBhvr>
                                        <p:cTn id="22" dur="200" fill="hold">
                                          <p:stCondLst>
                                            <p:cond delay="800"/>
                                          </p:stCondLst>
                                        </p:cTn>
                                        <p:tgtEl>
                                          <p:spTgt spid="7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٥">
    <p:spTree>
      <p:nvGrpSpPr>
        <p:cNvPr id="1" name=""/>
        <p:cNvGrpSpPr/>
        <p:nvPr/>
      </p:nvGrpSpPr>
      <p:grpSpPr>
        <a:xfrm>
          <a:off x="0" y="0"/>
          <a:ext cx="0" cy="0"/>
          <a:chOff x="0" y="0"/>
          <a:chExt cx="0" cy="0"/>
        </a:xfrm>
      </p:grpSpPr>
      <p:sp>
        <p:nvSpPr>
          <p:cNvPr id="86" name="Rounded Rectangle 3">
            <a:extLst>
              <a:ext uri="{FF2B5EF4-FFF2-40B4-BE49-F238E27FC236}">
                <a16:creationId xmlns:a16="http://schemas.microsoft.com/office/drawing/2014/main" id="{55C2897F-3727-DD46-ADF3-80B4BF348362}"/>
              </a:ext>
            </a:extLst>
          </p:cNvPr>
          <p:cNvSpPr/>
          <p:nvPr userDrawn="1"/>
        </p:nvSpPr>
        <p:spPr>
          <a:xfrm flipH="1">
            <a:off x="911262"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7" name="Rounded Rectangle 8">
            <a:extLst>
              <a:ext uri="{FF2B5EF4-FFF2-40B4-BE49-F238E27FC236}">
                <a16:creationId xmlns:a16="http://schemas.microsoft.com/office/drawing/2014/main" id="{7FD3FD11-4E91-0C4A-8F0F-DAD183BFA757}"/>
              </a:ext>
            </a:extLst>
          </p:cNvPr>
          <p:cNvSpPr/>
          <p:nvPr userDrawn="1"/>
        </p:nvSpPr>
        <p:spPr>
          <a:xfrm flipH="1">
            <a:off x="911261"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286" rtl="1" eaLnBrk="1" latinLnBrk="0" hangingPunct="1"/>
            <a:endParaRPr lang="ko-KR" altLang="en-US" sz="2700"/>
          </a:p>
        </p:txBody>
      </p:sp>
      <p:sp>
        <p:nvSpPr>
          <p:cNvPr id="88" name="Rounded Rectangle 9">
            <a:extLst>
              <a:ext uri="{FF2B5EF4-FFF2-40B4-BE49-F238E27FC236}">
                <a16:creationId xmlns:a16="http://schemas.microsoft.com/office/drawing/2014/main" id="{0036FE36-DEAA-4842-9D36-13B5B2769AAC}"/>
              </a:ext>
            </a:extLst>
          </p:cNvPr>
          <p:cNvSpPr/>
          <p:nvPr userDrawn="1"/>
        </p:nvSpPr>
        <p:spPr>
          <a:xfrm flipH="1">
            <a:off x="4406568"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ounded Rectangle 8">
            <a:extLst>
              <a:ext uri="{FF2B5EF4-FFF2-40B4-BE49-F238E27FC236}">
                <a16:creationId xmlns:a16="http://schemas.microsoft.com/office/drawing/2014/main" id="{03B4C5CF-8EF5-014A-A849-D3A7A8D5C8F5}"/>
              </a:ext>
            </a:extLst>
          </p:cNvPr>
          <p:cNvSpPr/>
          <p:nvPr userDrawn="1"/>
        </p:nvSpPr>
        <p:spPr>
          <a:xfrm flipH="1">
            <a:off x="4406567"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ed Rectangle 33">
            <a:extLst>
              <a:ext uri="{FF2B5EF4-FFF2-40B4-BE49-F238E27FC236}">
                <a16:creationId xmlns:a16="http://schemas.microsoft.com/office/drawing/2014/main" id="{B70F0CE1-2DBB-BA4B-84C3-C7BD2FD2B386}"/>
              </a:ext>
            </a:extLst>
          </p:cNvPr>
          <p:cNvSpPr/>
          <p:nvPr userDrawn="1"/>
        </p:nvSpPr>
        <p:spPr>
          <a:xfrm flipH="1">
            <a:off x="2658915"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ed Rectangle 8">
            <a:extLst>
              <a:ext uri="{FF2B5EF4-FFF2-40B4-BE49-F238E27FC236}">
                <a16:creationId xmlns:a16="http://schemas.microsoft.com/office/drawing/2014/main" id="{D73CC576-6143-1243-AB37-57CA282F18CE}"/>
              </a:ext>
            </a:extLst>
          </p:cNvPr>
          <p:cNvSpPr/>
          <p:nvPr userDrawn="1"/>
        </p:nvSpPr>
        <p:spPr>
          <a:xfrm flipH="1">
            <a:off x="2658914"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3">
            <a:extLst>
              <a:ext uri="{FF2B5EF4-FFF2-40B4-BE49-F238E27FC236}">
                <a16:creationId xmlns:a16="http://schemas.microsoft.com/office/drawing/2014/main" id="{495A86B5-DAF5-CB40-A7BC-C1FC819827FF}"/>
              </a:ext>
            </a:extLst>
          </p:cNvPr>
          <p:cNvSpPr/>
          <p:nvPr userDrawn="1"/>
        </p:nvSpPr>
        <p:spPr>
          <a:xfrm flipH="1">
            <a:off x="6143019"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3" name="Rounded Rectangle 8">
            <a:extLst>
              <a:ext uri="{FF2B5EF4-FFF2-40B4-BE49-F238E27FC236}">
                <a16:creationId xmlns:a16="http://schemas.microsoft.com/office/drawing/2014/main" id="{A39033EC-B77B-D241-BC5B-4F00F45645A9}"/>
              </a:ext>
            </a:extLst>
          </p:cNvPr>
          <p:cNvSpPr/>
          <p:nvPr userDrawn="1"/>
        </p:nvSpPr>
        <p:spPr>
          <a:xfrm flipH="1">
            <a:off x="6143018"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286" rtl="1" eaLnBrk="1" latinLnBrk="0" hangingPunct="1"/>
            <a:endParaRPr lang="ko-KR" altLang="en-US" sz="2700"/>
          </a:p>
        </p:txBody>
      </p:sp>
      <p:sp>
        <p:nvSpPr>
          <p:cNvPr id="94" name="Rounded Rectangle 9">
            <a:extLst>
              <a:ext uri="{FF2B5EF4-FFF2-40B4-BE49-F238E27FC236}">
                <a16:creationId xmlns:a16="http://schemas.microsoft.com/office/drawing/2014/main" id="{4C051729-4071-EE46-A86C-4EEBAFD8EEF8}"/>
              </a:ext>
            </a:extLst>
          </p:cNvPr>
          <p:cNvSpPr/>
          <p:nvPr userDrawn="1"/>
        </p:nvSpPr>
        <p:spPr>
          <a:xfrm flipH="1">
            <a:off x="9638325"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1" eaLnBrk="1" latinLnBrk="0" hangingPunct="1"/>
            <a:endParaRPr lang="ko-KR" altLang="en-US" sz="2700"/>
          </a:p>
        </p:txBody>
      </p:sp>
      <p:sp>
        <p:nvSpPr>
          <p:cNvPr id="95" name="Rounded Rectangle 8">
            <a:extLst>
              <a:ext uri="{FF2B5EF4-FFF2-40B4-BE49-F238E27FC236}">
                <a16:creationId xmlns:a16="http://schemas.microsoft.com/office/drawing/2014/main" id="{7076570F-FDEC-CB48-B5D2-33458330EFD1}"/>
              </a:ext>
            </a:extLst>
          </p:cNvPr>
          <p:cNvSpPr/>
          <p:nvPr userDrawn="1"/>
        </p:nvSpPr>
        <p:spPr>
          <a:xfrm flipH="1">
            <a:off x="9638324"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ed Rectangle 33">
            <a:extLst>
              <a:ext uri="{FF2B5EF4-FFF2-40B4-BE49-F238E27FC236}">
                <a16:creationId xmlns:a16="http://schemas.microsoft.com/office/drawing/2014/main" id="{07559871-A755-4C49-9117-B351B80A49C4}"/>
              </a:ext>
            </a:extLst>
          </p:cNvPr>
          <p:cNvSpPr/>
          <p:nvPr userDrawn="1"/>
        </p:nvSpPr>
        <p:spPr>
          <a:xfrm flipH="1">
            <a:off x="7890672" y="1492929"/>
            <a:ext cx="1598400" cy="3808276"/>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Rounded Rectangle 8">
            <a:extLst>
              <a:ext uri="{FF2B5EF4-FFF2-40B4-BE49-F238E27FC236}">
                <a16:creationId xmlns:a16="http://schemas.microsoft.com/office/drawing/2014/main" id="{749ED7A5-0B69-2340-AD03-95A26DF4CE4A}"/>
              </a:ext>
            </a:extLst>
          </p:cNvPr>
          <p:cNvSpPr/>
          <p:nvPr userDrawn="1"/>
        </p:nvSpPr>
        <p:spPr>
          <a:xfrm flipH="1">
            <a:off x="7890671" y="141642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15" name="Graphic 14">
            <a:extLst>
              <a:ext uri="{FF2B5EF4-FFF2-40B4-BE49-F238E27FC236}">
                <a16:creationId xmlns:a16="http://schemas.microsoft.com/office/drawing/2014/main" id="{AEE7A5C2-D981-AA41-8F67-5FED00FA916C}"/>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3154862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المرحلة التعليمية - ٦">
    <p:spTree>
      <p:nvGrpSpPr>
        <p:cNvPr id="1" name=""/>
        <p:cNvGrpSpPr/>
        <p:nvPr/>
      </p:nvGrpSpPr>
      <p:grpSpPr>
        <a:xfrm>
          <a:off x="0" y="0"/>
          <a:ext cx="0" cy="0"/>
          <a:chOff x="0" y="0"/>
          <a:chExt cx="0" cy="0"/>
        </a:xfrm>
      </p:grpSpPr>
      <p:sp>
        <p:nvSpPr>
          <p:cNvPr id="17" name="Picture Placeholder 2">
            <a:extLst>
              <a:ext uri="{FF2B5EF4-FFF2-40B4-BE49-F238E27FC236}">
                <a16:creationId xmlns:a16="http://schemas.microsoft.com/office/drawing/2014/main" id="{1415C889-4CE9-BF4C-A672-ABC105B8B1A7}"/>
              </a:ext>
            </a:extLst>
          </p:cNvPr>
          <p:cNvSpPr>
            <a:spLocks noGrp="1"/>
          </p:cNvSpPr>
          <p:nvPr>
            <p:ph type="pic" sz="quarter" idx="11"/>
          </p:nvPr>
        </p:nvSpPr>
        <p:spPr>
          <a:xfrm>
            <a:off x="888719" y="1642858"/>
            <a:ext cx="5092700" cy="3264808"/>
          </a:xfrm>
          <a:prstGeom prst="rect">
            <a:avLst/>
          </a:prstGeom>
          <a:solidFill>
            <a:schemeClr val="bg1">
              <a:lumMod val="95000"/>
            </a:schemeClr>
          </a:solidFill>
        </p:spPr>
        <p:txBody>
          <a:bodyPr/>
          <a:lstStyle/>
          <a:p>
            <a:pPr marL="228594" indent="-228594" algn="r" defTabSz="914377" rtl="1" eaLnBrk="1" latinLnBrk="0" hangingPunct="1">
              <a:lnSpc>
                <a:spcPct val="90000"/>
              </a:lnSpc>
              <a:spcBef>
                <a:spcPts val="1000"/>
              </a:spcBef>
              <a:buFont typeface="Arial" panose="020B0604020202020204" pitchFamily="34" charset="0"/>
              <a:buChar char="•"/>
            </a:pPr>
            <a:endParaRPr lang="en-US"/>
          </a:p>
        </p:txBody>
      </p:sp>
      <p:sp>
        <p:nvSpPr>
          <p:cNvPr id="3" name="Picture Placeholder 2">
            <a:extLst>
              <a:ext uri="{FF2B5EF4-FFF2-40B4-BE49-F238E27FC236}">
                <a16:creationId xmlns:a16="http://schemas.microsoft.com/office/drawing/2014/main" id="{7A4E1013-BB23-FA4B-8BF5-F3DCD5C438C3}"/>
              </a:ext>
            </a:extLst>
          </p:cNvPr>
          <p:cNvSpPr>
            <a:spLocks noGrp="1"/>
          </p:cNvSpPr>
          <p:nvPr>
            <p:ph type="pic" sz="quarter" idx="10"/>
          </p:nvPr>
        </p:nvSpPr>
        <p:spPr>
          <a:xfrm>
            <a:off x="6143625" y="1642858"/>
            <a:ext cx="5092700" cy="3264808"/>
          </a:xfrm>
          <a:prstGeom prst="rect">
            <a:avLst/>
          </a:prstGeom>
          <a:solidFill>
            <a:schemeClr val="bg1">
              <a:lumMod val="95000"/>
            </a:schemeClr>
          </a:solidFill>
        </p:spPr>
        <p:txBody>
          <a:bodyPr/>
          <a:lstStyle/>
          <a:p>
            <a:pPr marL="228594" indent="-228594" algn="r" defTabSz="914377" rtl="1" eaLnBrk="1" latinLnBrk="0" hangingPunct="1">
              <a:lnSpc>
                <a:spcPct val="90000"/>
              </a:lnSpc>
              <a:spcBef>
                <a:spcPts val="1000"/>
              </a:spcBef>
              <a:buFont typeface="Arial" panose="020B0604020202020204" pitchFamily="34" charset="0"/>
              <a:buChar char="•"/>
            </a:pPr>
            <a:endParaRPr lang="en-US" dirty="0"/>
          </a:p>
        </p:txBody>
      </p:sp>
      <p:pic>
        <p:nvPicPr>
          <p:cNvPr id="5" name="Graphic 4">
            <a:extLst>
              <a:ext uri="{FF2B5EF4-FFF2-40B4-BE49-F238E27FC236}">
                <a16:creationId xmlns:a16="http://schemas.microsoft.com/office/drawing/2014/main" id="{D22E1973-5771-D441-A044-ECD25BB3136E}"/>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8144" y="157095"/>
            <a:ext cx="546022" cy="591523"/>
          </a:xfrm>
          <a:prstGeom prst="rect">
            <a:avLst/>
          </a:prstGeom>
        </p:spPr>
      </p:pic>
    </p:spTree>
    <p:extLst>
      <p:ext uri="{BB962C8B-B14F-4D97-AF65-F5344CB8AC3E}">
        <p14:creationId xmlns:p14="http://schemas.microsoft.com/office/powerpoint/2010/main" val="520895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493935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6" r:id="rId4"/>
    <p:sldLayoutId id="2147483667" r:id="rId5"/>
    <p:sldLayoutId id="2147483650" r:id="rId6"/>
    <p:sldLayoutId id="2147483668" r:id="rId7"/>
    <p:sldLayoutId id="2147483670" r:id="rId8"/>
    <p:sldLayoutId id="2147483671" r:id="rId9"/>
    <p:sldLayoutId id="2147483676" r:id="rId10"/>
    <p:sldLayoutId id="2147483672" r:id="rId11"/>
    <p:sldLayoutId id="2147483675" r:id="rId12"/>
    <p:sldLayoutId id="2147483663" r:id="rId13"/>
    <p:sldLayoutId id="2147483664" r:id="rId14"/>
    <p:sldLayoutId id="2147483665" r:id="rId15"/>
    <p:sldLayoutId id="2147483673" r:id="rId16"/>
    <p:sldLayoutId id="2147483674" r:id="rId17"/>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hyperlink" Target="https://www.youtube.com/watch?v=foUR_i1pxz4" TargetMode="Externa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hyperlink" Target="https://www.youtube.com/watch?v=foUR_i1pxz4" TargetMode="Externa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8" Type="http://schemas.openxmlformats.org/officeDocument/2006/relationships/audio" Target="../media/audio1.wav"/><Relationship Id="rId13" Type="http://schemas.openxmlformats.org/officeDocument/2006/relationships/image" Target="../media/image21.png"/><Relationship Id="rId3" Type="http://schemas.microsoft.com/office/2007/relationships/media" Target="../media/media3.mp4"/><Relationship Id="rId7" Type="http://schemas.openxmlformats.org/officeDocument/2006/relationships/slideLayout" Target="../slideLayouts/slideLayout10.xml"/><Relationship Id="rId12" Type="http://schemas.openxmlformats.org/officeDocument/2006/relationships/image" Target="../media/image20.png"/><Relationship Id="rId2" Type="http://schemas.openxmlformats.org/officeDocument/2006/relationships/video" Target="../media/media2.mp4"/><Relationship Id="rId16" Type="http://schemas.openxmlformats.org/officeDocument/2006/relationships/audio" Target="../media/audio1.wav"/><Relationship Id="rId1" Type="http://schemas.microsoft.com/office/2007/relationships/media" Target="../media/media2.mp4"/><Relationship Id="rId6" Type="http://schemas.openxmlformats.org/officeDocument/2006/relationships/video" Target="../media/media4.mp4"/><Relationship Id="rId11" Type="http://schemas.openxmlformats.org/officeDocument/2006/relationships/image" Target="../media/image19.png"/><Relationship Id="rId5" Type="http://schemas.microsoft.com/office/2007/relationships/media" Target="../media/media4.mp4"/><Relationship Id="rId15" Type="http://schemas.openxmlformats.org/officeDocument/2006/relationships/image" Target="../media/image23.png"/><Relationship Id="rId10" Type="http://schemas.microsoft.com/office/2007/relationships/hdphoto" Target="../media/hdphoto1.wdp"/><Relationship Id="rId4" Type="http://schemas.openxmlformats.org/officeDocument/2006/relationships/video" Target="../media/media3.mp4"/><Relationship Id="rId9" Type="http://schemas.openxmlformats.org/officeDocument/2006/relationships/image" Target="../media/image18.png"/><Relationship Id="rId1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s57DwCQf5tY&amp;list=PLvuj2S3rwuvt6AK7feqIW8zgj2n8r8l64&amp;index=3" TargetMode="External"/><Relationship Id="rId2" Type="http://schemas.openxmlformats.org/officeDocument/2006/relationships/hyperlink" Target="https://www.youtube.com/watch?v=a8m66n9oSdk&amp;list=PLvuj2S3rwuvt6AK7feqIW8zgj2n8r8l64" TargetMode="External"/><Relationship Id="rId1" Type="http://schemas.openxmlformats.org/officeDocument/2006/relationships/slideLayout" Target="../slideLayouts/slideLayout14.xml"/><Relationship Id="rId4" Type="http://schemas.openxmlformats.org/officeDocument/2006/relationships/hyperlink" Target="https://www.youtube.com/watch?v=foUR_i1pxz4"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a8m66n9oSdk&amp;list=PLvuj2S3rwuvt6AK7feqIW8zgj2n8r8l64" TargetMode="External"/><Relationship Id="rId2" Type="http://schemas.openxmlformats.org/officeDocument/2006/relationships/image" Target="../media/image14.jpeg"/><Relationship Id="rId1" Type="http://schemas.openxmlformats.org/officeDocument/2006/relationships/slideLayout" Target="../slideLayouts/slideLayout9.xml"/><Relationship Id="rId4" Type="http://schemas.openxmlformats.org/officeDocument/2006/relationships/hyperlink" Target="https://www.youtube.com/watch?v=s57DwCQf5tY&amp;list=PLvuj2S3rwuvt6AK7feqIW8zgj2n8r8l64&amp;index=3"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audio" Target="../media/audio1.wav"/><Relationship Id="rId1" Type="http://schemas.openxmlformats.org/officeDocument/2006/relationships/slideLayout" Target="../slideLayouts/slideLayout10.xml"/><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ubtitle 2">
            <a:extLst>
              <a:ext uri="{FF2B5EF4-FFF2-40B4-BE49-F238E27FC236}">
                <a16:creationId xmlns:a16="http://schemas.microsoft.com/office/drawing/2014/main" id="{F7C93415-2E9D-D34C-A122-3CFEA476A879}"/>
              </a:ext>
            </a:extLst>
          </p:cNvPr>
          <p:cNvSpPr txBox="1">
            <a:spLocks/>
          </p:cNvSpPr>
          <p:nvPr/>
        </p:nvSpPr>
        <p:spPr>
          <a:xfrm>
            <a:off x="4636928" y="4636886"/>
            <a:ext cx="6510177" cy="1979612"/>
          </a:xfrm>
          <a:prstGeom prst="rect">
            <a:avLst/>
          </a:prstGeom>
        </p:spPr>
        <p:txBody>
          <a:bodyPr lIns="91440" tIns="45720" rIns="91440" bIns="45720" anchor="t">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tabLst>
                <a:tab pos="1025525" algn="l"/>
              </a:tabLst>
            </a:pPr>
            <a:r>
              <a:rPr lang="en-US" sz="2400" dirty="0">
                <a:latin typeface="Myriad Pro"/>
              </a:rPr>
              <a:t>Grade 	: Secondary Education – Third Year</a:t>
            </a:r>
            <a:endParaRPr lang="en-US" sz="2400" dirty="0">
              <a:latin typeface="Myriad Pro" panose="020B0503030403020204" pitchFamily="34" charset="0"/>
            </a:endParaRPr>
          </a:p>
          <a:p>
            <a:pPr marL="0" indent="0">
              <a:buNone/>
              <a:tabLst>
                <a:tab pos="1025525" algn="l"/>
              </a:tabLst>
            </a:pPr>
            <a:r>
              <a:rPr lang="en-US" sz="2400" dirty="0">
                <a:latin typeface="Myriad Pro" panose="020B0503030403020204" pitchFamily="34" charset="0"/>
              </a:rPr>
              <a:t>Section : Life Sciences - English	</a:t>
            </a:r>
          </a:p>
          <a:p>
            <a:pPr marL="0" indent="0">
              <a:buNone/>
              <a:tabLst>
                <a:tab pos="1025525" algn="l"/>
              </a:tabLst>
            </a:pPr>
            <a:r>
              <a:rPr lang="en-US" sz="2400" dirty="0">
                <a:latin typeface="Myriad Pro" panose="020B0503030403020204" pitchFamily="34" charset="0"/>
              </a:rPr>
              <a:t>Part 	: I</a:t>
            </a:r>
            <a:endParaRPr lang="ar-LB" sz="2400" dirty="0">
              <a:latin typeface="Myriad Pro" panose="020B0503030403020204" pitchFamily="34" charset="0"/>
            </a:endParaRPr>
          </a:p>
        </p:txBody>
      </p:sp>
      <p:pic>
        <p:nvPicPr>
          <p:cNvPr id="192" name="Graphic 191">
            <a:extLst>
              <a:ext uri="{FF2B5EF4-FFF2-40B4-BE49-F238E27FC236}">
                <a16:creationId xmlns:a16="http://schemas.microsoft.com/office/drawing/2014/main" id="{F5F1E9EF-AA92-5943-BB2A-25AB056BB12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11717" y="574554"/>
            <a:ext cx="2019300" cy="774700"/>
          </a:xfrm>
          <a:prstGeom prst="rect">
            <a:avLst/>
          </a:prstGeom>
        </p:spPr>
      </p:pic>
      <p:sp>
        <p:nvSpPr>
          <p:cNvPr id="2" name="Title 1"/>
          <p:cNvSpPr>
            <a:spLocks noGrp="1"/>
          </p:cNvSpPr>
          <p:nvPr>
            <p:ph type="ctrTitle" idx="4294967295"/>
          </p:nvPr>
        </p:nvSpPr>
        <p:spPr>
          <a:xfrm>
            <a:off x="4510934" y="2007072"/>
            <a:ext cx="7058141" cy="1421928"/>
          </a:xfrm>
          <a:prstGeom prst="rect">
            <a:avLst/>
          </a:prstGeom>
        </p:spPr>
        <p:txBody>
          <a:bodyPr wrap="square" lIns="91440" tIns="45720" rIns="91440" bIns="45720" anchor="t" anchorCtr="0">
            <a:spAutoFit/>
          </a:bodyPr>
          <a:lstStyle/>
          <a:p>
            <a:r>
              <a:rPr lang="en-US" sz="4800" b="1" dirty="0">
                <a:latin typeface="Myriad Pro"/>
              </a:rPr>
              <a:t>Mutations and Multiple Alleles</a:t>
            </a:r>
            <a:endParaRPr lang="en-US" sz="4800" b="1" dirty="0">
              <a:solidFill>
                <a:schemeClr val="bg2">
                  <a:lumMod val="25000"/>
                </a:schemeClr>
              </a:solidFill>
              <a:latin typeface="Myriad Pro" panose="020B0503030403020204" pitchFamily="34" charset="0"/>
              <a:ea typeface="GE SS Two Bold" panose="020A0503020102020204" pitchFamily="18" charset="-78"/>
              <a:cs typeface="GE SS Two Bold" panose="020A0503020102020204" pitchFamily="18" charset="-78"/>
            </a:endParaRPr>
          </a:p>
        </p:txBody>
      </p:sp>
      <p:sp>
        <p:nvSpPr>
          <p:cNvPr id="56" name="Rectangle 55">
            <a:extLst>
              <a:ext uri="{FF2B5EF4-FFF2-40B4-BE49-F238E27FC236}">
                <a16:creationId xmlns:a16="http://schemas.microsoft.com/office/drawing/2014/main" id="{66EDB4BD-0C71-2740-AB3B-5FF173130D86}"/>
              </a:ext>
            </a:extLst>
          </p:cNvPr>
          <p:cNvSpPr/>
          <p:nvPr/>
        </p:nvSpPr>
        <p:spPr>
          <a:xfrm>
            <a:off x="4427806" y="1377835"/>
            <a:ext cx="6473388" cy="461665"/>
          </a:xfrm>
          <a:prstGeom prst="rect">
            <a:avLst/>
          </a:prstGeom>
        </p:spPr>
        <p:txBody>
          <a:bodyPr wrap="square" anchor="ctr" anchorCtr="0">
            <a:spAutoFit/>
          </a:bodyPr>
          <a:lstStyle/>
          <a:p>
            <a:r>
              <a:rPr lang="en-US" sz="2400" dirty="0">
                <a:solidFill>
                  <a:schemeClr val="bg2">
                    <a:lumMod val="50000"/>
                  </a:schemeClr>
                </a:solidFill>
                <a:latin typeface="Myriad Pro" panose="020B0503030403020204" pitchFamily="34" charset="0"/>
              </a:rPr>
              <a:t>Life Science</a:t>
            </a:r>
            <a:endParaRPr lang="ar-LB" sz="2400" dirty="0">
              <a:solidFill>
                <a:schemeClr val="bg2">
                  <a:lumMod val="50000"/>
                </a:schemeClr>
              </a:solidFill>
              <a:latin typeface="Myriad Pro" panose="020B0503030403020204" pitchFamily="34" charset="0"/>
              <a:ea typeface="GE SS Two Medium" panose="020A0503020102020204" pitchFamily="18" charset="-78"/>
              <a:cs typeface="GE SS Two Medium" panose="020A0503020102020204" pitchFamily="18" charset="-78"/>
            </a:endParaRPr>
          </a:p>
        </p:txBody>
      </p:sp>
      <p:sp>
        <p:nvSpPr>
          <p:cNvPr id="215" name="Rectangle 214">
            <a:extLst>
              <a:ext uri="{FF2B5EF4-FFF2-40B4-BE49-F238E27FC236}">
                <a16:creationId xmlns:a16="http://schemas.microsoft.com/office/drawing/2014/main" id="{75574583-A641-0244-A6B5-479DE5758048}"/>
              </a:ext>
            </a:extLst>
          </p:cNvPr>
          <p:cNvSpPr/>
          <p:nvPr/>
        </p:nvSpPr>
        <p:spPr>
          <a:xfrm>
            <a:off x="4584824" y="3634162"/>
            <a:ext cx="3250955" cy="461665"/>
          </a:xfrm>
          <a:prstGeom prst="rect">
            <a:avLst/>
          </a:prstGeom>
        </p:spPr>
        <p:txBody>
          <a:bodyPr wrap="none">
            <a:spAutoFit/>
          </a:bodyPr>
          <a:lstStyle/>
          <a:p>
            <a:r>
              <a:rPr lang="en-US" sz="2400" dirty="0">
                <a:solidFill>
                  <a:srgbClr val="0097D7"/>
                </a:solidFill>
                <a:latin typeface="Myriad Pro" panose="020B0503030403020204" pitchFamily="34" charset="0"/>
              </a:rPr>
              <a:t>Chapter 3 - Document 2</a:t>
            </a:r>
          </a:p>
        </p:txBody>
      </p:sp>
      <p:pic>
        <p:nvPicPr>
          <p:cNvPr id="3" name="Picture Placeholder 2"/>
          <p:cNvPicPr>
            <a:picLocks noGrp="1" noChangeAspect="1"/>
          </p:cNvPicPr>
          <p:nvPr>
            <p:ph type="pic" idx="12"/>
          </p:nvPr>
        </p:nvPicPr>
        <p:blipFill>
          <a:blip r:embed="rId4" cstate="print">
            <a:extLst>
              <a:ext uri="{28A0092B-C50C-407E-A947-70E740481C1C}">
                <a14:useLocalDpi xmlns:a14="http://schemas.microsoft.com/office/drawing/2010/main" val="0"/>
              </a:ext>
            </a:extLst>
          </a:blip>
          <a:stretch>
            <a:fillRect/>
          </a:stretch>
        </p:blipFill>
        <p:spPr>
          <a:xfrm flipH="1">
            <a:off x="1012772" y="2408511"/>
            <a:ext cx="3287213" cy="3374631"/>
          </a:xfrm>
        </p:spPr>
      </p:pic>
      <p:sp>
        <p:nvSpPr>
          <p:cNvPr id="8" name="TextBox 7"/>
          <p:cNvSpPr txBox="1"/>
          <p:nvPr/>
        </p:nvSpPr>
        <p:spPr>
          <a:xfrm rot="18859971">
            <a:off x="1783265" y="3968867"/>
            <a:ext cx="4689987" cy="253916"/>
          </a:xfrm>
          <a:prstGeom prst="rect">
            <a:avLst/>
          </a:prstGeom>
          <a:noFill/>
        </p:spPr>
        <p:txBody>
          <a:bodyPr wrap="square" rtlCol="0">
            <a:spAutoFit/>
          </a:bodyPr>
          <a:lstStyle/>
          <a:p>
            <a:r>
              <a:rPr lang="en-US" sz="1000" dirty="0">
                <a:solidFill>
                  <a:schemeClr val="bg1"/>
                </a:solidFill>
                <a:latin typeface="Myriad Pro" panose="020B0503030403020204" charset="0"/>
              </a:rPr>
              <a:t>Chromosomes in 3D illustration by M. Ouaidat</a:t>
            </a:r>
          </a:p>
        </p:txBody>
      </p:sp>
    </p:spTree>
    <p:extLst>
      <p:ext uri="{BB962C8B-B14F-4D97-AF65-F5344CB8AC3E}">
        <p14:creationId xmlns:p14="http://schemas.microsoft.com/office/powerpoint/2010/main" val="195264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flipH="1">
            <a:off x="520017" y="1489587"/>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3" name="Rectangle 2"/>
          <p:cNvSpPr/>
          <p:nvPr/>
        </p:nvSpPr>
        <p:spPr>
          <a:xfrm flipH="1">
            <a:off x="1040036" y="1489586"/>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 name="Rectangle 3"/>
          <p:cNvSpPr/>
          <p:nvPr/>
        </p:nvSpPr>
        <p:spPr>
          <a:xfrm flipH="1">
            <a:off x="1560055"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5" name="Rectangle 4"/>
          <p:cNvSpPr/>
          <p:nvPr/>
        </p:nvSpPr>
        <p:spPr>
          <a:xfrm flipH="1">
            <a:off x="2080074" y="1504335"/>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6" name="Rectangle 5"/>
          <p:cNvSpPr/>
          <p:nvPr/>
        </p:nvSpPr>
        <p:spPr>
          <a:xfrm flipH="1">
            <a:off x="2600093" y="1489586"/>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7" name="Rectangle 6"/>
          <p:cNvSpPr/>
          <p:nvPr/>
        </p:nvSpPr>
        <p:spPr>
          <a:xfrm flipH="1">
            <a:off x="3196584" y="1509711"/>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8" name="Rectangle 7"/>
          <p:cNvSpPr/>
          <p:nvPr/>
        </p:nvSpPr>
        <p:spPr>
          <a:xfrm flipH="1">
            <a:off x="3708399"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220214" y="15043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732029" y="1489585"/>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11" name="CuadroTexto 238">
            <a:extLst>
              <a:ext uri="{FF2B5EF4-FFF2-40B4-BE49-F238E27FC236}">
                <a16:creationId xmlns:a16="http://schemas.microsoft.com/office/drawing/2014/main" id="{CD3B25ED-F54B-424D-BBF1-6780A3737C07}"/>
              </a:ext>
            </a:extLst>
          </p:cNvPr>
          <p:cNvSpPr txBox="1"/>
          <p:nvPr/>
        </p:nvSpPr>
        <p:spPr>
          <a:xfrm>
            <a:off x="876981" y="257419"/>
            <a:ext cx="10905845" cy="769441"/>
          </a:xfrm>
          <a:prstGeom prst="rect">
            <a:avLst/>
          </a:prstGeom>
          <a:noFill/>
        </p:spPr>
        <p:txBody>
          <a:bodyPr wrap="square" lIns="91440" tIns="45720" rIns="91440" bIns="45720" rtlCol="0" anchor="t">
            <a:spAutoFit/>
          </a:bodyPr>
          <a:lstStyle/>
          <a:p>
            <a:r>
              <a:rPr lang="en-US" sz="2200" dirty="0">
                <a:latin typeface="Myriad Pro"/>
                <a:cs typeface="Times New Roman"/>
              </a:rPr>
              <a:t>Documents 7a and 7b  show respectively a part of the non - transcribed DNA sequence of a normal gene and that of a mutated gene and their corresponding amino acid sequences.</a:t>
            </a:r>
          </a:p>
        </p:txBody>
      </p:sp>
      <p:sp>
        <p:nvSpPr>
          <p:cNvPr id="12" name="Rectangle 11"/>
          <p:cNvSpPr/>
          <p:nvPr/>
        </p:nvSpPr>
        <p:spPr>
          <a:xfrm flipH="1">
            <a:off x="7043428" y="148958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3" name="Rectangle 12"/>
          <p:cNvSpPr/>
          <p:nvPr/>
        </p:nvSpPr>
        <p:spPr>
          <a:xfrm flipH="1">
            <a:off x="7563447" y="148958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4" name="Rectangle 13"/>
          <p:cNvSpPr/>
          <p:nvPr/>
        </p:nvSpPr>
        <p:spPr>
          <a:xfrm flipH="1">
            <a:off x="8083466"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15" name="Rectangle 14"/>
          <p:cNvSpPr/>
          <p:nvPr/>
        </p:nvSpPr>
        <p:spPr>
          <a:xfrm flipH="1">
            <a:off x="8603485" y="1504333"/>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16" name="Rectangle 15"/>
          <p:cNvSpPr/>
          <p:nvPr/>
        </p:nvSpPr>
        <p:spPr>
          <a:xfrm flipH="1">
            <a:off x="9123504" y="1489584"/>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7" name="Rectangle 16"/>
          <p:cNvSpPr/>
          <p:nvPr/>
        </p:nvSpPr>
        <p:spPr>
          <a:xfrm flipH="1">
            <a:off x="9719995" y="1509709"/>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8" name="Rectangle 17"/>
          <p:cNvSpPr/>
          <p:nvPr/>
        </p:nvSpPr>
        <p:spPr>
          <a:xfrm flipH="1">
            <a:off x="10231810"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9" name="Rectangle 18"/>
          <p:cNvSpPr/>
          <p:nvPr/>
        </p:nvSpPr>
        <p:spPr>
          <a:xfrm flipH="1">
            <a:off x="10743625" y="150433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20" name="Rectangle 19"/>
          <p:cNvSpPr/>
          <p:nvPr/>
        </p:nvSpPr>
        <p:spPr>
          <a:xfrm flipH="1">
            <a:off x="11255440" y="1489583"/>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21" name="TextBox 20"/>
          <p:cNvSpPr txBox="1"/>
          <p:nvPr/>
        </p:nvSpPr>
        <p:spPr>
          <a:xfrm>
            <a:off x="520017" y="4075241"/>
            <a:ext cx="4885343" cy="523220"/>
          </a:xfrm>
          <a:prstGeom prst="rect">
            <a:avLst/>
          </a:prstGeom>
          <a:noFill/>
        </p:spPr>
        <p:txBody>
          <a:bodyPr wrap="square" rtlCol="0">
            <a:spAutoFit/>
          </a:bodyPr>
          <a:lstStyle/>
          <a:p>
            <a:r>
              <a:rPr lang="en-US" sz="1400" dirty="0">
                <a:latin typeface="Myriad Pro" panose="020B0503030403020204" charset="0"/>
              </a:rPr>
              <a:t>Doc 7a: Part of the non transcribed DNA sequence of a normal gene and the corresponding amino acids sequence</a:t>
            </a:r>
          </a:p>
        </p:txBody>
      </p:sp>
      <p:sp>
        <p:nvSpPr>
          <p:cNvPr id="22" name="TextBox 21"/>
          <p:cNvSpPr txBox="1"/>
          <p:nvPr/>
        </p:nvSpPr>
        <p:spPr>
          <a:xfrm>
            <a:off x="6897483" y="4029074"/>
            <a:ext cx="4885343" cy="523220"/>
          </a:xfrm>
          <a:prstGeom prst="rect">
            <a:avLst/>
          </a:prstGeom>
          <a:noFill/>
        </p:spPr>
        <p:txBody>
          <a:bodyPr wrap="square" rtlCol="0">
            <a:spAutoFit/>
          </a:bodyPr>
          <a:lstStyle/>
          <a:p>
            <a:r>
              <a:rPr lang="en-US" sz="1400" dirty="0">
                <a:latin typeface="Myriad Pro" panose="020B0503030403020204" charset="0"/>
              </a:rPr>
              <a:t>Doc 7b: Part of the non transcribed DNA sequence of a mutant gene and the corresponding amino acids sequence</a:t>
            </a:r>
          </a:p>
        </p:txBody>
      </p:sp>
      <p:sp>
        <p:nvSpPr>
          <p:cNvPr id="23" name="Oval 22"/>
          <p:cNvSpPr/>
          <p:nvPr/>
        </p:nvSpPr>
        <p:spPr>
          <a:xfrm>
            <a:off x="637349" y="280786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4" name="Oval 23"/>
          <p:cNvSpPr/>
          <p:nvPr/>
        </p:nvSpPr>
        <p:spPr>
          <a:xfrm>
            <a:off x="2391260" y="2807862"/>
            <a:ext cx="869718" cy="79248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Glu</a:t>
            </a:r>
            <a:endParaRPr lang="en-US" sz="2400" dirty="0"/>
          </a:p>
        </p:txBody>
      </p:sp>
      <p:sp>
        <p:nvSpPr>
          <p:cNvPr id="25" name="Oval 24"/>
          <p:cNvSpPr/>
          <p:nvPr/>
        </p:nvSpPr>
        <p:spPr>
          <a:xfrm>
            <a:off x="4145171" y="280786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739026" y="321934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Oval 26"/>
          <p:cNvSpPr/>
          <p:nvPr/>
        </p:nvSpPr>
        <p:spPr>
          <a:xfrm>
            <a:off x="7109860" y="280786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8" name="Oval 27"/>
          <p:cNvSpPr/>
          <p:nvPr/>
        </p:nvSpPr>
        <p:spPr>
          <a:xfrm>
            <a:off x="8863771" y="2807862"/>
            <a:ext cx="869718" cy="79248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Glu</a:t>
            </a:r>
            <a:endParaRPr lang="en-US" sz="2400" dirty="0"/>
          </a:p>
        </p:txBody>
      </p:sp>
      <p:sp>
        <p:nvSpPr>
          <p:cNvPr id="29" name="Oval 28"/>
          <p:cNvSpPr/>
          <p:nvPr/>
        </p:nvSpPr>
        <p:spPr>
          <a:xfrm>
            <a:off x="10617682" y="280786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30" name="Arc 29"/>
          <p:cNvSpPr/>
          <p:nvPr/>
        </p:nvSpPr>
        <p:spPr>
          <a:xfrm>
            <a:off x="8211537" y="321934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a:off x="-10508" y="3177570"/>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2" name="Arc 31"/>
          <p:cNvSpPr/>
          <p:nvPr/>
        </p:nvSpPr>
        <p:spPr>
          <a:xfrm>
            <a:off x="6442196" y="3180535"/>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Rectangle 32"/>
          <p:cNvSpPr/>
          <p:nvPr/>
        </p:nvSpPr>
        <p:spPr>
          <a:xfrm>
            <a:off x="383458" y="1340927"/>
            <a:ext cx="11399368" cy="273431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258840" y="4771924"/>
            <a:ext cx="11353564" cy="2123658"/>
          </a:xfrm>
          <a:prstGeom prst="rect">
            <a:avLst/>
          </a:prstGeom>
          <a:ln>
            <a:solidFill>
              <a:schemeClr val="bg1"/>
            </a:solidFill>
          </a:ln>
        </p:spPr>
        <p:txBody>
          <a:bodyPr wrap="square" lIns="91440" tIns="45720" rIns="91440" bIns="45720" anchor="t">
            <a:spAutoFit/>
          </a:bodyPr>
          <a:lstStyle/>
          <a:p>
            <a:pPr marL="396875" indent="-396875"/>
            <a:r>
              <a:rPr lang="en-US" sz="2200" b="1" dirty="0">
                <a:solidFill>
                  <a:schemeClr val="accent5">
                    <a:lumMod val="75000"/>
                  </a:schemeClr>
                </a:solidFill>
                <a:latin typeface="Myriad Pro"/>
                <a:cs typeface="Times New Roman"/>
              </a:rPr>
              <a:t>7- Justify why the mutation represented by doc. 7b is said to be “silent mutation”, knowing that silent mutation leads to the synthesis of the same protein.</a:t>
            </a:r>
          </a:p>
          <a:p>
            <a:pPr marL="341313"/>
            <a:r>
              <a:rPr lang="en-US" sz="2200" dirty="0">
                <a:latin typeface="Myriad Pro"/>
                <a:cs typeface="Times New Roman"/>
              </a:rPr>
              <a:t>This mutation changes the DNA sequence, but the corresponding amino acids sequence remains the same which does not affect the three dimensional structure of the protein. Consequently, the same protein is synthesized, so this mutation passes unnoticed. This is why it is said to be "silent mutation".</a:t>
            </a:r>
          </a:p>
        </p:txBody>
      </p:sp>
      <p:sp>
        <p:nvSpPr>
          <p:cNvPr id="37" name="Subtitle 2">
            <a:extLst>
              <a:ext uri="{FF2B5EF4-FFF2-40B4-BE49-F238E27FC236}">
                <a16:creationId xmlns:a16="http://schemas.microsoft.com/office/drawing/2014/main" id="{655D1184-17FD-D34E-B226-D56D0AB3A998}"/>
              </a:ext>
            </a:extLst>
          </p:cNvPr>
          <p:cNvSpPr txBox="1">
            <a:spLocks/>
          </p:cNvSpPr>
          <p:nvPr/>
        </p:nvSpPr>
        <p:spPr>
          <a:xfrm>
            <a:off x="3017582" y="6641018"/>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38" name="Rectangle 37"/>
          <p:cNvSpPr/>
          <p:nvPr/>
        </p:nvSpPr>
        <p:spPr>
          <a:xfrm flipH="1">
            <a:off x="9734747" y="151429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Tree>
    <p:extLst>
      <p:ext uri="{BB962C8B-B14F-4D97-AF65-F5344CB8AC3E}">
        <p14:creationId xmlns:p14="http://schemas.microsoft.com/office/powerpoint/2010/main" val="7691994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1" fill="hold" grpId="0" nodeType="clickEffect">
                                  <p:stCondLst>
                                    <p:cond delay="0"/>
                                  </p:stCondLst>
                                  <p:childTnLst>
                                    <p:anim calcmode="lin" valueType="num">
                                      <p:cBhvr additive="base">
                                        <p:cTn id="6" dur="500"/>
                                        <p:tgtEl>
                                          <p:spTgt spid="38"/>
                                        </p:tgtEl>
                                        <p:attrNameLst>
                                          <p:attrName>ppt_x</p:attrName>
                                        </p:attrNameLst>
                                      </p:cBhvr>
                                      <p:tavLst>
                                        <p:tav tm="0">
                                          <p:val>
                                            <p:strVal val="ppt_x"/>
                                          </p:val>
                                        </p:tav>
                                        <p:tav tm="100000">
                                          <p:val>
                                            <p:strVal val="ppt_x"/>
                                          </p:val>
                                        </p:tav>
                                      </p:tavLst>
                                    </p:anim>
                                    <p:anim calcmode="lin" valueType="num">
                                      <p:cBhvr additive="base">
                                        <p:cTn id="7" dur="500"/>
                                        <p:tgtEl>
                                          <p:spTgt spid="38"/>
                                        </p:tgtEl>
                                        <p:attrNameLst>
                                          <p:attrName>ppt_y</p:attrName>
                                        </p:attrNameLst>
                                      </p:cBhvr>
                                      <p:tavLst>
                                        <p:tav tm="0">
                                          <p:val>
                                            <p:strVal val="ppt_y"/>
                                          </p:val>
                                        </p:tav>
                                        <p:tav tm="100000">
                                          <p:val>
                                            <p:strVal val="0-ppt_h/2"/>
                                          </p:val>
                                        </p:tav>
                                      </p:tavLst>
                                    </p:anim>
                                    <p:set>
                                      <p:cBhvr>
                                        <p:cTn id="8" dur="1" fill="hold">
                                          <p:stCondLst>
                                            <p:cond delay="499"/>
                                          </p:stCondLst>
                                        </p:cTn>
                                        <p:tgtEl>
                                          <p:spTgt spid="38"/>
                                        </p:tgtEl>
                                        <p:attrNameLst>
                                          <p:attrName>style.visibility</p:attrName>
                                        </p:attrNameLst>
                                      </p:cBhvr>
                                      <p:to>
                                        <p:strVal val="hidden"/>
                                      </p:to>
                                    </p:set>
                                  </p:childTnLst>
                                </p:cTn>
                              </p:par>
                              <p:par>
                                <p:cTn id="9" presetID="2" presetClass="entr" presetSubtype="1"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5">
                                            <p:txEl>
                                              <p:pRg st="0" end="0"/>
                                            </p:txEl>
                                          </p:spTgt>
                                        </p:tgtEl>
                                        <p:attrNameLst>
                                          <p:attrName>style.visibility</p:attrName>
                                        </p:attrNameLst>
                                      </p:cBhvr>
                                      <p:to>
                                        <p:strVal val="visible"/>
                                      </p:to>
                                    </p:set>
                                    <p:animEffect transition="in" filter="barn(inVertical)">
                                      <p:cBhvr>
                                        <p:cTn id="17" dur="500"/>
                                        <p:tgtEl>
                                          <p:spTgt spid="3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5">
                                            <p:txEl>
                                              <p:pRg st="1" end="1"/>
                                            </p:txEl>
                                          </p:spTgt>
                                        </p:tgtEl>
                                        <p:attrNameLst>
                                          <p:attrName>style.visibility</p:attrName>
                                        </p:attrNameLst>
                                      </p:cBhvr>
                                      <p:to>
                                        <p:strVal val="visible"/>
                                      </p:to>
                                    </p:set>
                                    <p:animEffect transition="in" filter="barn(inVertical)">
                                      <p:cBhvr>
                                        <p:cTn id="22" dur="50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flipH="1">
            <a:off x="520017" y="1489587"/>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3" name="Rectangle 2"/>
          <p:cNvSpPr/>
          <p:nvPr/>
        </p:nvSpPr>
        <p:spPr>
          <a:xfrm flipH="1">
            <a:off x="1040036" y="1489586"/>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 name="Rectangle 3"/>
          <p:cNvSpPr/>
          <p:nvPr/>
        </p:nvSpPr>
        <p:spPr>
          <a:xfrm flipH="1">
            <a:off x="1560055"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5" name="Rectangle 4"/>
          <p:cNvSpPr/>
          <p:nvPr/>
        </p:nvSpPr>
        <p:spPr>
          <a:xfrm flipH="1">
            <a:off x="2080074" y="1504335"/>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6" name="Rectangle 5"/>
          <p:cNvSpPr/>
          <p:nvPr/>
        </p:nvSpPr>
        <p:spPr>
          <a:xfrm flipH="1">
            <a:off x="2600093" y="1489586"/>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7" name="Rectangle 6"/>
          <p:cNvSpPr/>
          <p:nvPr/>
        </p:nvSpPr>
        <p:spPr>
          <a:xfrm flipH="1">
            <a:off x="3196584" y="1509711"/>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8" name="Rectangle 7"/>
          <p:cNvSpPr/>
          <p:nvPr/>
        </p:nvSpPr>
        <p:spPr>
          <a:xfrm flipH="1">
            <a:off x="3708399"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220214" y="15043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730145" y="1521426"/>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12" name="Rectangle 11"/>
          <p:cNvSpPr/>
          <p:nvPr/>
        </p:nvSpPr>
        <p:spPr>
          <a:xfrm flipH="1">
            <a:off x="7043428" y="148958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3" name="Rectangle 12"/>
          <p:cNvSpPr/>
          <p:nvPr/>
        </p:nvSpPr>
        <p:spPr>
          <a:xfrm flipH="1">
            <a:off x="7563447" y="148958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4" name="Rectangle 13"/>
          <p:cNvSpPr/>
          <p:nvPr/>
        </p:nvSpPr>
        <p:spPr>
          <a:xfrm flipH="1">
            <a:off x="8083466"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16" name="Rectangle 15"/>
          <p:cNvSpPr/>
          <p:nvPr/>
        </p:nvSpPr>
        <p:spPr>
          <a:xfrm flipH="1">
            <a:off x="9123503" y="1504332"/>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8" name="Rectangle 17"/>
          <p:cNvSpPr/>
          <p:nvPr/>
        </p:nvSpPr>
        <p:spPr>
          <a:xfrm flipH="1">
            <a:off x="10231810"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9" name="Rectangle 18"/>
          <p:cNvSpPr/>
          <p:nvPr/>
        </p:nvSpPr>
        <p:spPr>
          <a:xfrm flipH="1">
            <a:off x="10743625" y="150433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20" name="Rectangle 19"/>
          <p:cNvSpPr/>
          <p:nvPr/>
        </p:nvSpPr>
        <p:spPr>
          <a:xfrm flipH="1">
            <a:off x="11255440" y="1489584"/>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21" name="TextBox 20"/>
          <p:cNvSpPr txBox="1"/>
          <p:nvPr/>
        </p:nvSpPr>
        <p:spPr>
          <a:xfrm>
            <a:off x="520017" y="3951671"/>
            <a:ext cx="4885343" cy="523220"/>
          </a:xfrm>
          <a:prstGeom prst="rect">
            <a:avLst/>
          </a:prstGeom>
          <a:noFill/>
        </p:spPr>
        <p:txBody>
          <a:bodyPr wrap="square" rtlCol="0">
            <a:spAutoFit/>
          </a:bodyPr>
          <a:lstStyle/>
          <a:p>
            <a:r>
              <a:rPr lang="en-US" sz="1400" dirty="0">
                <a:latin typeface="Myriad Pro" panose="020B0503030403020204" charset="0"/>
              </a:rPr>
              <a:t>Doc 8a: Part  of the non transcribed DNA sequence of a normal gene and the corresponding amino acids sequence</a:t>
            </a:r>
          </a:p>
        </p:txBody>
      </p:sp>
      <p:sp>
        <p:nvSpPr>
          <p:cNvPr id="22" name="TextBox 21"/>
          <p:cNvSpPr txBox="1"/>
          <p:nvPr/>
        </p:nvSpPr>
        <p:spPr>
          <a:xfrm>
            <a:off x="6897483" y="3905504"/>
            <a:ext cx="4885343" cy="523220"/>
          </a:xfrm>
          <a:prstGeom prst="rect">
            <a:avLst/>
          </a:prstGeom>
          <a:noFill/>
        </p:spPr>
        <p:txBody>
          <a:bodyPr wrap="square" rtlCol="0">
            <a:spAutoFit/>
          </a:bodyPr>
          <a:lstStyle/>
          <a:p>
            <a:r>
              <a:rPr lang="en-US" sz="1400" dirty="0">
                <a:latin typeface="Myriad Pro" panose="020B0503030403020204" charset="0"/>
              </a:rPr>
              <a:t>Doc 8b: Part of the non transcribed DNA sequence of a mutant gene and the corresponding amino acids sequence</a:t>
            </a:r>
          </a:p>
        </p:txBody>
      </p:sp>
      <p:sp>
        <p:nvSpPr>
          <p:cNvPr id="23" name="Oval 22"/>
          <p:cNvSpPr/>
          <p:nvPr/>
        </p:nvSpPr>
        <p:spPr>
          <a:xfrm>
            <a:off x="637349" y="280786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4" name="Oval 23"/>
          <p:cNvSpPr/>
          <p:nvPr/>
        </p:nvSpPr>
        <p:spPr>
          <a:xfrm>
            <a:off x="2391260" y="2807862"/>
            <a:ext cx="869718" cy="79248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Glu</a:t>
            </a:r>
            <a:endParaRPr lang="en-US" sz="2400" dirty="0"/>
          </a:p>
        </p:txBody>
      </p:sp>
      <p:sp>
        <p:nvSpPr>
          <p:cNvPr id="25" name="Oval 24"/>
          <p:cNvSpPr/>
          <p:nvPr/>
        </p:nvSpPr>
        <p:spPr>
          <a:xfrm>
            <a:off x="4145171" y="280786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739026" y="321934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Oval 26"/>
          <p:cNvSpPr/>
          <p:nvPr/>
        </p:nvSpPr>
        <p:spPr>
          <a:xfrm>
            <a:off x="7109860" y="280786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31" name="Arc 30"/>
          <p:cNvSpPr/>
          <p:nvPr/>
        </p:nvSpPr>
        <p:spPr>
          <a:xfrm>
            <a:off x="-10508" y="3177570"/>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3" name="Rectangle 32"/>
          <p:cNvSpPr/>
          <p:nvPr/>
        </p:nvSpPr>
        <p:spPr>
          <a:xfrm>
            <a:off x="383458" y="1263692"/>
            <a:ext cx="11399368" cy="270363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121925" y="4496633"/>
            <a:ext cx="11922433" cy="2462213"/>
          </a:xfrm>
          <a:prstGeom prst="rect">
            <a:avLst/>
          </a:prstGeom>
          <a:ln>
            <a:solidFill>
              <a:schemeClr val="bg1"/>
            </a:solidFill>
          </a:ln>
        </p:spPr>
        <p:txBody>
          <a:bodyPr wrap="square" lIns="91440" tIns="45720" rIns="91440" bIns="45720" anchor="t">
            <a:spAutoFit/>
          </a:bodyPr>
          <a:lstStyle/>
          <a:p>
            <a:pPr marL="341313" indent="-341313"/>
            <a:r>
              <a:rPr lang="en-US" sz="2200" b="1" dirty="0">
                <a:solidFill>
                  <a:schemeClr val="accent5">
                    <a:lumMod val="75000"/>
                  </a:schemeClr>
                </a:solidFill>
                <a:latin typeface="Myriad Pro" panose="020B0503030403020204" charset="0"/>
                <a:cs typeface="Times New Roman" panose="02020603050405020304" pitchFamily="18" charset="0"/>
              </a:rPr>
              <a:t>8- Justify why </a:t>
            </a:r>
            <a:r>
              <a:rPr lang="en-US" sz="2200" b="1" dirty="0">
                <a:solidFill>
                  <a:schemeClr val="accent5">
                    <a:lumMod val="75000"/>
                  </a:schemeClr>
                </a:solidFill>
                <a:latin typeface="Myriad Pro"/>
                <a:cs typeface="Times New Roman"/>
              </a:rPr>
              <a:t>the mutation represented by doc. 8b </a:t>
            </a:r>
            <a:r>
              <a:rPr lang="en-US" sz="2200" b="1" dirty="0">
                <a:solidFill>
                  <a:schemeClr val="accent5">
                    <a:lumMod val="75000"/>
                  </a:schemeClr>
                </a:solidFill>
                <a:latin typeface="Myriad Pro" panose="020B0503030403020204" charset="0"/>
                <a:cs typeface="Times New Roman" panose="02020603050405020304" pitchFamily="18" charset="0"/>
              </a:rPr>
              <a:t>is said to be “nonsense mutation”, knowing that nonsense mutation leads to the synthesis of incomplete polypeptide and consequently a truncated protein.</a:t>
            </a:r>
          </a:p>
          <a:p>
            <a:pPr marL="285750"/>
            <a:r>
              <a:rPr lang="en-US" sz="2200" dirty="0">
                <a:latin typeface="Myriad Pro"/>
                <a:cs typeface="Times New Roman"/>
              </a:rPr>
              <a:t>This mutation affects the codon for the amino acid (Glu) which is changed to a stop codon; this results in a truncated protein (a shorter incomplete amino acids sequence) which modifies the three dimensional structure of the protein that is usually a non-functional protein. For this reason, this mutation is a “nonsense mutation”.</a:t>
            </a:r>
          </a:p>
        </p:txBody>
      </p:sp>
      <p:sp>
        <p:nvSpPr>
          <p:cNvPr id="36" name="Rectangle 35"/>
          <p:cNvSpPr/>
          <p:nvPr/>
        </p:nvSpPr>
        <p:spPr>
          <a:xfrm flipH="1">
            <a:off x="9733488" y="1504333"/>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37" name="Rectangle 36"/>
          <p:cNvSpPr/>
          <p:nvPr/>
        </p:nvSpPr>
        <p:spPr>
          <a:xfrm flipH="1">
            <a:off x="8622484" y="1512057"/>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38" name="TextBox 37"/>
          <p:cNvSpPr txBox="1"/>
          <p:nvPr/>
        </p:nvSpPr>
        <p:spPr>
          <a:xfrm>
            <a:off x="8836384" y="1935266"/>
            <a:ext cx="1095101" cy="523220"/>
          </a:xfrm>
          <a:prstGeom prst="rect">
            <a:avLst/>
          </a:prstGeom>
          <a:noFill/>
        </p:spPr>
        <p:txBody>
          <a:bodyPr wrap="square" rtlCol="0">
            <a:spAutoFit/>
          </a:bodyPr>
          <a:lstStyle/>
          <a:p>
            <a:r>
              <a:rPr lang="en-US" sz="2800" dirty="0">
                <a:latin typeface="Myriad Pro" panose="020B0503030403020204" charset="0"/>
              </a:rPr>
              <a:t>Stop</a:t>
            </a:r>
          </a:p>
        </p:txBody>
      </p:sp>
      <p:sp>
        <p:nvSpPr>
          <p:cNvPr id="39" name="Subtitle 2">
            <a:extLst>
              <a:ext uri="{FF2B5EF4-FFF2-40B4-BE49-F238E27FC236}">
                <a16:creationId xmlns:a16="http://schemas.microsoft.com/office/drawing/2014/main" id="{655D1184-17FD-D34E-B226-D56D0AB3A998}"/>
              </a:ext>
            </a:extLst>
          </p:cNvPr>
          <p:cNvSpPr txBox="1">
            <a:spLocks/>
          </p:cNvSpPr>
          <p:nvPr/>
        </p:nvSpPr>
        <p:spPr>
          <a:xfrm>
            <a:off x="3052438" y="6602289"/>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40" name="CuadroTexto 238">
            <a:extLst>
              <a:ext uri="{FF2B5EF4-FFF2-40B4-BE49-F238E27FC236}">
                <a16:creationId xmlns:a16="http://schemas.microsoft.com/office/drawing/2014/main" id="{CD3B25ED-F54B-424D-BBF1-6780A3737C07}"/>
              </a:ext>
            </a:extLst>
          </p:cNvPr>
          <p:cNvSpPr txBox="1"/>
          <p:nvPr/>
        </p:nvSpPr>
        <p:spPr>
          <a:xfrm>
            <a:off x="698499" y="215533"/>
            <a:ext cx="11554651" cy="769441"/>
          </a:xfrm>
          <a:prstGeom prst="rect">
            <a:avLst/>
          </a:prstGeom>
          <a:noFill/>
        </p:spPr>
        <p:txBody>
          <a:bodyPr wrap="square" lIns="91440" tIns="45720" rIns="91440" bIns="45720" rtlCol="0" anchor="t">
            <a:spAutoFit/>
          </a:bodyPr>
          <a:lstStyle/>
          <a:p>
            <a:r>
              <a:rPr lang="en-US" sz="2200" dirty="0">
                <a:latin typeface="Myriad Pro"/>
                <a:cs typeface="Times New Roman"/>
              </a:rPr>
              <a:t> Documents  8a and 8b show respectively a part of the non - transcribed DNA sequence of a normal gene and that of a mutated gene and their corresponding amino acid sequences.</a:t>
            </a:r>
          </a:p>
        </p:txBody>
      </p:sp>
      <p:sp>
        <p:nvSpPr>
          <p:cNvPr id="41" name="Rectangle 40"/>
          <p:cNvSpPr/>
          <p:nvPr/>
        </p:nvSpPr>
        <p:spPr>
          <a:xfrm flipH="1">
            <a:off x="8633517" y="1516731"/>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Tree>
    <p:extLst>
      <p:ext uri="{BB962C8B-B14F-4D97-AF65-F5344CB8AC3E}">
        <p14:creationId xmlns:p14="http://schemas.microsoft.com/office/powerpoint/2010/main" val="27890771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par>
                          <p:cTn id="23" fill="hold">
                            <p:stCondLst>
                              <p:cond delay="0"/>
                            </p:stCondLst>
                            <p:childTnLst>
                              <p:par>
                                <p:cTn id="24" presetID="22" presetClass="entr" presetSubtype="8" fill="hold" grpId="0" nodeType="after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wipe(left)">
                                      <p:cBhvr>
                                        <p:cTn id="26" dur="500"/>
                                        <p:tgtEl>
                                          <p:spTgt spid="23"/>
                                        </p:tgtEl>
                                      </p:cBhvr>
                                    </p:animEffect>
                                  </p:childTnLst>
                                </p:cTn>
                              </p:par>
                            </p:childTnLst>
                          </p:cTn>
                        </p:par>
                        <p:par>
                          <p:cTn id="27" fill="hold">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left)">
                                      <p:cBhvr>
                                        <p:cTn id="30" dur="500"/>
                                        <p:tgtEl>
                                          <p:spTgt spid="31"/>
                                        </p:tgtEl>
                                      </p:cBhvr>
                                    </p:animEffect>
                                  </p:childTnLst>
                                </p:cTn>
                              </p:par>
                            </p:childTnLst>
                          </p:cTn>
                        </p:par>
                        <p:par>
                          <p:cTn id="31" fill="hold">
                            <p:stCondLst>
                              <p:cond delay="1000"/>
                            </p:stCondLst>
                            <p:childTnLst>
                              <p:par>
                                <p:cTn id="32" presetID="22" presetClass="entr" presetSubtype="8" fill="hold" grpId="0"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childTnLst>
                          </p:cTn>
                        </p:par>
                        <p:par>
                          <p:cTn id="35" fill="hold">
                            <p:stCondLst>
                              <p:cond delay="1500"/>
                            </p:stCondLst>
                            <p:childTnLst>
                              <p:par>
                                <p:cTn id="36" presetID="22" presetClass="entr" presetSubtype="8" fill="hold" grpId="0" nodeType="after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wipe(left)">
                                      <p:cBhvr>
                                        <p:cTn id="38" dur="500"/>
                                        <p:tgtEl>
                                          <p:spTgt spid="26"/>
                                        </p:tgtEl>
                                      </p:cBhvr>
                                    </p:animEffect>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childTnLst>
                          </p:cTn>
                        </p:par>
                        <p:par>
                          <p:cTn id="43" fill="hold">
                            <p:stCondLst>
                              <p:cond delay="2500"/>
                            </p:stCondLst>
                            <p:childTnLst>
                              <p:par>
                                <p:cTn id="44" presetID="1" presetClass="entr" presetSubtype="0"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childTnLst>
                                </p:cTn>
                              </p:par>
                            </p:childTnLst>
                          </p:cTn>
                        </p:par>
                        <p:par>
                          <p:cTn id="46" fill="hold">
                            <p:stCondLst>
                              <p:cond delay="2500"/>
                            </p:stCondLst>
                            <p:childTnLst>
                              <p:par>
                                <p:cTn id="47" presetID="1"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childTnLst>
                                </p:cTn>
                              </p:par>
                            </p:childTnLst>
                          </p:cTn>
                        </p:par>
                        <p:par>
                          <p:cTn id="49" fill="hold">
                            <p:stCondLst>
                              <p:cond delay="2500"/>
                            </p:stCondLst>
                            <p:childTnLst>
                              <p:par>
                                <p:cTn id="50" presetID="1" presetClass="entr" presetSubtype="0"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childTnLst>
                                </p:cTn>
                              </p:par>
                            </p:childTnLst>
                          </p:cTn>
                        </p:par>
                        <p:par>
                          <p:cTn id="52" fill="hold">
                            <p:stCondLst>
                              <p:cond delay="2500"/>
                            </p:stCondLst>
                            <p:childTnLst>
                              <p:par>
                                <p:cTn id="53" presetID="1" presetClass="entr" presetSubtype="0" fill="hold" grpId="1" nodeType="after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childTnLst>
                          </p:cTn>
                        </p:par>
                        <p:par>
                          <p:cTn id="55" fill="hold">
                            <p:stCondLst>
                              <p:cond delay="2500"/>
                            </p:stCondLst>
                            <p:childTnLst>
                              <p:par>
                                <p:cTn id="56" presetID="1"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childTnLst>
                                </p:cTn>
                              </p:par>
                            </p:childTnLst>
                          </p:cTn>
                        </p:par>
                        <p:par>
                          <p:cTn id="58" fill="hold">
                            <p:stCondLst>
                              <p:cond delay="2500"/>
                            </p:stCondLst>
                            <p:childTnLst>
                              <p:par>
                                <p:cTn id="59" presetID="1" presetClass="entr" presetSubtype="0"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childTnLst>
                                </p:cTn>
                              </p:par>
                            </p:childTnLst>
                          </p:cTn>
                        </p:par>
                        <p:par>
                          <p:cTn id="61" fill="hold">
                            <p:stCondLst>
                              <p:cond delay="2500"/>
                            </p:stCondLst>
                            <p:childTnLst>
                              <p:par>
                                <p:cTn id="62" presetID="1" presetClass="entr" presetSubtype="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childTnLst>
                                </p:cTn>
                              </p:par>
                            </p:childTnLst>
                          </p:cTn>
                        </p:par>
                        <p:par>
                          <p:cTn id="64" fill="hold">
                            <p:stCondLst>
                              <p:cond delay="2500"/>
                            </p:stCondLst>
                            <p:childTnLst>
                              <p:par>
                                <p:cTn id="65" presetID="1" presetClass="entr" presetSubtype="0" fill="hold" grpId="0" nodeType="afterEffect">
                                  <p:stCondLst>
                                    <p:cond delay="0"/>
                                  </p:stCondLst>
                                  <p:childTnLst>
                                    <p:set>
                                      <p:cBhvr>
                                        <p:cTn id="66" dur="1" fill="hold">
                                          <p:stCondLst>
                                            <p:cond delay="0"/>
                                          </p:stCondLst>
                                        </p:cTn>
                                        <p:tgtEl>
                                          <p:spTgt spid="19"/>
                                        </p:tgtEl>
                                        <p:attrNameLst>
                                          <p:attrName>style.visibility</p:attrName>
                                        </p:attrNameLst>
                                      </p:cBhvr>
                                      <p:to>
                                        <p:strVal val="visible"/>
                                      </p:to>
                                    </p:set>
                                  </p:childTnLst>
                                </p:cTn>
                              </p:par>
                            </p:childTnLst>
                          </p:cTn>
                        </p:par>
                        <p:par>
                          <p:cTn id="67" fill="hold">
                            <p:stCondLst>
                              <p:cond delay="2500"/>
                            </p:stCondLst>
                            <p:childTnLst>
                              <p:par>
                                <p:cTn id="68" presetID="1" presetClass="entr" presetSubtype="0" fill="hold" grpId="0" nodeType="afterEffect">
                                  <p:stCondLst>
                                    <p:cond delay="0"/>
                                  </p:stCondLst>
                                  <p:childTnLst>
                                    <p:set>
                                      <p:cBhvr>
                                        <p:cTn id="69" dur="1" fill="hold">
                                          <p:stCondLst>
                                            <p:cond delay="0"/>
                                          </p:stCondLst>
                                        </p:cTn>
                                        <p:tgtEl>
                                          <p:spTgt spid="20"/>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2" presetClass="exit" presetSubtype="1" fill="hold" grpId="0" nodeType="clickEffect">
                                  <p:stCondLst>
                                    <p:cond delay="0"/>
                                  </p:stCondLst>
                                  <p:childTnLst>
                                    <p:anim calcmode="lin" valueType="num">
                                      <p:cBhvr additive="base">
                                        <p:cTn id="73" dur="500"/>
                                        <p:tgtEl>
                                          <p:spTgt spid="41"/>
                                        </p:tgtEl>
                                        <p:attrNameLst>
                                          <p:attrName>ppt_x</p:attrName>
                                        </p:attrNameLst>
                                      </p:cBhvr>
                                      <p:tavLst>
                                        <p:tav tm="0">
                                          <p:val>
                                            <p:strVal val="ppt_x"/>
                                          </p:val>
                                        </p:tav>
                                        <p:tav tm="100000">
                                          <p:val>
                                            <p:strVal val="ppt_x"/>
                                          </p:val>
                                        </p:tav>
                                      </p:tavLst>
                                    </p:anim>
                                    <p:anim calcmode="lin" valueType="num">
                                      <p:cBhvr additive="base">
                                        <p:cTn id="74" dur="500"/>
                                        <p:tgtEl>
                                          <p:spTgt spid="41"/>
                                        </p:tgtEl>
                                        <p:attrNameLst>
                                          <p:attrName>ppt_y</p:attrName>
                                        </p:attrNameLst>
                                      </p:cBhvr>
                                      <p:tavLst>
                                        <p:tav tm="0">
                                          <p:val>
                                            <p:strVal val="ppt_y"/>
                                          </p:val>
                                        </p:tav>
                                        <p:tav tm="100000">
                                          <p:val>
                                            <p:strVal val="0-ppt_h/2"/>
                                          </p:val>
                                        </p:tav>
                                      </p:tavLst>
                                    </p:anim>
                                    <p:set>
                                      <p:cBhvr>
                                        <p:cTn id="75" dur="1" fill="hold">
                                          <p:stCondLst>
                                            <p:cond delay="499"/>
                                          </p:stCondLst>
                                        </p:cTn>
                                        <p:tgtEl>
                                          <p:spTgt spid="41"/>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37"/>
                                        </p:tgtEl>
                                        <p:attrNameLst>
                                          <p:attrName>style.visibility</p:attrName>
                                        </p:attrNameLst>
                                      </p:cBhvr>
                                      <p:to>
                                        <p:strVal val="visible"/>
                                      </p:to>
                                    </p:set>
                                  </p:childTnLst>
                                </p:cTn>
                              </p:par>
                            </p:childTnLst>
                          </p:cTn>
                        </p:par>
                        <p:par>
                          <p:cTn id="80" fill="hold">
                            <p:stCondLst>
                              <p:cond delay="0"/>
                            </p:stCondLst>
                            <p:childTnLst>
                              <p:par>
                                <p:cTn id="81" presetID="6" presetClass="entr" presetSubtype="16" fill="hold" grpId="0" nodeType="after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circle(in)">
                                      <p:cBhvr>
                                        <p:cTn id="83" dur="1000"/>
                                        <p:tgtEl>
                                          <p:spTgt spid="27"/>
                                        </p:tgtEl>
                                      </p:cBhvr>
                                    </p:animEffect>
                                  </p:childTnLst>
                                </p:cTn>
                              </p:par>
                            </p:childTnLst>
                          </p:cTn>
                        </p:par>
                        <p:par>
                          <p:cTn id="84" fill="hold">
                            <p:stCondLst>
                              <p:cond delay="1000"/>
                            </p:stCondLst>
                            <p:childTnLst>
                              <p:par>
                                <p:cTn id="85" presetID="6" presetClass="entr" presetSubtype="16" fill="hold" grpId="0" nodeType="after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circle(in)">
                                      <p:cBhvr>
                                        <p:cTn id="87" dur="1000"/>
                                        <p:tgtEl>
                                          <p:spTgt spid="38"/>
                                        </p:tgtEl>
                                      </p:cBhvr>
                                    </p:animEffect>
                                  </p:childTnLst>
                                </p:cTn>
                              </p:par>
                            </p:childTnLst>
                          </p:cTn>
                        </p:par>
                      </p:childTnLst>
                    </p:cTn>
                  </p:par>
                  <p:par>
                    <p:cTn id="88" fill="hold">
                      <p:stCondLst>
                        <p:cond delay="indefinite"/>
                      </p:stCondLst>
                      <p:childTnLst>
                        <p:par>
                          <p:cTn id="89" fill="hold">
                            <p:stCondLst>
                              <p:cond delay="0"/>
                            </p:stCondLst>
                            <p:childTnLst>
                              <p:par>
                                <p:cTn id="90" presetID="16" presetClass="entr" presetSubtype="21" fill="hold" nodeType="clickEffect">
                                  <p:stCondLst>
                                    <p:cond delay="0"/>
                                  </p:stCondLst>
                                  <p:childTnLst>
                                    <p:set>
                                      <p:cBhvr>
                                        <p:cTn id="91" dur="1" fill="hold">
                                          <p:stCondLst>
                                            <p:cond delay="0"/>
                                          </p:stCondLst>
                                        </p:cTn>
                                        <p:tgtEl>
                                          <p:spTgt spid="35">
                                            <p:txEl>
                                              <p:pRg st="0" end="0"/>
                                            </p:txEl>
                                          </p:spTgt>
                                        </p:tgtEl>
                                        <p:attrNameLst>
                                          <p:attrName>style.visibility</p:attrName>
                                        </p:attrNameLst>
                                      </p:cBhvr>
                                      <p:to>
                                        <p:strVal val="visible"/>
                                      </p:to>
                                    </p:set>
                                    <p:animEffect transition="in" filter="barn(inVertical)">
                                      <p:cBhvr>
                                        <p:cTn id="92" dur="500"/>
                                        <p:tgtEl>
                                          <p:spTgt spid="35">
                                            <p:txEl>
                                              <p:pRg st="0" end="0"/>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6" presetClass="entr" presetSubtype="21" fill="hold" nodeType="clickEffect">
                                  <p:stCondLst>
                                    <p:cond delay="0"/>
                                  </p:stCondLst>
                                  <p:childTnLst>
                                    <p:set>
                                      <p:cBhvr>
                                        <p:cTn id="96" dur="1" fill="hold">
                                          <p:stCondLst>
                                            <p:cond delay="0"/>
                                          </p:stCondLst>
                                        </p:cTn>
                                        <p:tgtEl>
                                          <p:spTgt spid="35">
                                            <p:txEl>
                                              <p:pRg st="1" end="1"/>
                                            </p:txEl>
                                          </p:spTgt>
                                        </p:tgtEl>
                                        <p:attrNameLst>
                                          <p:attrName>style.visibility</p:attrName>
                                        </p:attrNameLst>
                                      </p:cBhvr>
                                      <p:to>
                                        <p:strVal val="visible"/>
                                      </p:to>
                                    </p:set>
                                    <p:animEffect transition="in" filter="barn(inVertical)">
                                      <p:cBhvr>
                                        <p:cTn id="97" dur="50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2" grpId="0" animBg="1"/>
      <p:bldP spid="13" grpId="0" animBg="1"/>
      <p:bldP spid="14" grpId="0" animBg="1"/>
      <p:bldP spid="16" grpId="0" animBg="1"/>
      <p:bldP spid="18" grpId="0" animBg="1"/>
      <p:bldP spid="19" grpId="0" animBg="1"/>
      <p:bldP spid="20" grpId="0" animBg="1"/>
      <p:bldP spid="23" grpId="0" animBg="1"/>
      <p:bldP spid="24" grpId="0" animBg="1"/>
      <p:bldP spid="25" grpId="0" animBg="1"/>
      <p:bldP spid="26" grpId="0" animBg="1"/>
      <p:bldP spid="27" grpId="0" animBg="1"/>
      <p:bldP spid="31" grpId="0" animBg="1"/>
      <p:bldP spid="36" grpId="0" animBg="1"/>
      <p:bldP spid="37" grpId="0" animBg="1"/>
      <p:bldP spid="38" grpId="0"/>
      <p:bldP spid="41" grpId="0" animBg="1"/>
      <p:bldP spid="4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flipH="1">
            <a:off x="680395" y="1711260"/>
            <a:ext cx="356964" cy="378083"/>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3" name="Rectangle 2"/>
          <p:cNvSpPr/>
          <p:nvPr/>
        </p:nvSpPr>
        <p:spPr>
          <a:xfrm flipH="1">
            <a:off x="1200414" y="1711259"/>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 name="Rectangle 3"/>
          <p:cNvSpPr/>
          <p:nvPr/>
        </p:nvSpPr>
        <p:spPr>
          <a:xfrm flipH="1">
            <a:off x="1720433" y="1726008"/>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endParaRPr lang="en-US" dirty="0">
              <a:latin typeface="Myriad Pro" panose="020B0503030403020204" charset="0"/>
            </a:endParaRPr>
          </a:p>
        </p:txBody>
      </p:sp>
      <p:sp>
        <p:nvSpPr>
          <p:cNvPr id="5" name="Rectangle 4"/>
          <p:cNvSpPr/>
          <p:nvPr/>
        </p:nvSpPr>
        <p:spPr>
          <a:xfrm flipH="1">
            <a:off x="2240452" y="1726008"/>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6" name="Rectangle 5"/>
          <p:cNvSpPr/>
          <p:nvPr/>
        </p:nvSpPr>
        <p:spPr>
          <a:xfrm flipH="1">
            <a:off x="2760471" y="1711259"/>
            <a:ext cx="433302"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7" name="Rectangle 6"/>
          <p:cNvSpPr/>
          <p:nvPr/>
        </p:nvSpPr>
        <p:spPr>
          <a:xfrm flipH="1">
            <a:off x="3356962" y="173138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8" name="Rectangle 7"/>
          <p:cNvSpPr/>
          <p:nvPr/>
        </p:nvSpPr>
        <p:spPr>
          <a:xfrm flipH="1">
            <a:off x="3868777" y="1726008"/>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380592" y="1726008"/>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890523" y="1743099"/>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21" name="TextBox 20"/>
          <p:cNvSpPr txBox="1"/>
          <p:nvPr/>
        </p:nvSpPr>
        <p:spPr>
          <a:xfrm>
            <a:off x="680395" y="4296914"/>
            <a:ext cx="4885343" cy="523220"/>
          </a:xfrm>
          <a:prstGeom prst="rect">
            <a:avLst/>
          </a:prstGeom>
          <a:noFill/>
        </p:spPr>
        <p:txBody>
          <a:bodyPr wrap="square" rtlCol="0">
            <a:spAutoFit/>
          </a:bodyPr>
          <a:lstStyle/>
          <a:p>
            <a:r>
              <a:rPr lang="en-US" sz="1400" dirty="0">
                <a:latin typeface="Myriad Pro" panose="020B0503030403020204" charset="0"/>
              </a:rPr>
              <a:t>Doc 9a: Part of the non transcribed DNA sequence of a normal gene and the corresponding amino acids sequence</a:t>
            </a:r>
          </a:p>
        </p:txBody>
      </p:sp>
      <p:sp>
        <p:nvSpPr>
          <p:cNvPr id="22" name="TextBox 21"/>
          <p:cNvSpPr txBox="1"/>
          <p:nvPr/>
        </p:nvSpPr>
        <p:spPr>
          <a:xfrm>
            <a:off x="7057861" y="4250747"/>
            <a:ext cx="4885343" cy="523220"/>
          </a:xfrm>
          <a:prstGeom prst="rect">
            <a:avLst/>
          </a:prstGeom>
          <a:noFill/>
        </p:spPr>
        <p:txBody>
          <a:bodyPr wrap="square" rtlCol="0">
            <a:spAutoFit/>
          </a:bodyPr>
          <a:lstStyle/>
          <a:p>
            <a:r>
              <a:rPr lang="en-US" sz="1400" dirty="0">
                <a:latin typeface="Myriad Pro" panose="020B0503030403020204" charset="0"/>
              </a:rPr>
              <a:t>Doc 9b: Part of the non transcribed DNA sequence of a mutant gene and the corresponding amino acids sequence</a:t>
            </a:r>
          </a:p>
        </p:txBody>
      </p:sp>
      <p:sp>
        <p:nvSpPr>
          <p:cNvPr id="23" name="Oval 22"/>
          <p:cNvSpPr/>
          <p:nvPr/>
        </p:nvSpPr>
        <p:spPr>
          <a:xfrm>
            <a:off x="797727" y="3029535"/>
            <a:ext cx="869718" cy="79248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Tyr </a:t>
            </a:r>
          </a:p>
        </p:txBody>
      </p:sp>
      <p:sp>
        <p:nvSpPr>
          <p:cNvPr id="24" name="Oval 23"/>
          <p:cNvSpPr/>
          <p:nvPr/>
        </p:nvSpPr>
        <p:spPr>
          <a:xfrm>
            <a:off x="2551638" y="3029535"/>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5" name="Oval 24"/>
          <p:cNvSpPr/>
          <p:nvPr/>
        </p:nvSpPr>
        <p:spPr>
          <a:xfrm>
            <a:off x="4305549" y="3029535"/>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899404" y="3441015"/>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 name="Arc 30"/>
          <p:cNvSpPr/>
          <p:nvPr/>
        </p:nvSpPr>
        <p:spPr>
          <a:xfrm>
            <a:off x="149870" y="3399243"/>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3" name="Rectangle 32"/>
          <p:cNvSpPr/>
          <p:nvPr/>
        </p:nvSpPr>
        <p:spPr>
          <a:xfrm>
            <a:off x="543836" y="1593272"/>
            <a:ext cx="11399368" cy="270363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43836" y="5293918"/>
            <a:ext cx="11353564" cy="830997"/>
          </a:xfrm>
          <a:prstGeom prst="rect">
            <a:avLst/>
          </a:prstGeom>
          <a:ln>
            <a:solidFill>
              <a:schemeClr val="bg1"/>
            </a:solidFill>
          </a:ln>
        </p:spPr>
        <p:txBody>
          <a:bodyPr wrap="square" lIns="91440" tIns="45720" rIns="91440" bIns="45720" anchor="t">
            <a:spAutoFit/>
          </a:bodyPr>
          <a:lstStyle/>
          <a:p>
            <a:r>
              <a:rPr lang="en-US" sz="2400" b="1" dirty="0">
                <a:solidFill>
                  <a:schemeClr val="accent5">
                    <a:lumMod val="75000"/>
                  </a:schemeClr>
                </a:solidFill>
                <a:latin typeface="Myriad Pro" panose="020B0503030403020204" charset="0"/>
                <a:cs typeface="Times New Roman" panose="02020603050405020304" pitchFamily="18" charset="0"/>
              </a:rPr>
              <a:t>9- Name the type of the mutation represented in doc.9b. </a:t>
            </a:r>
          </a:p>
          <a:p>
            <a:pPr indent="341313"/>
            <a:r>
              <a:rPr lang="en-US" sz="2400" dirty="0">
                <a:latin typeface="Myriad Pro"/>
                <a:cs typeface="Times New Roman"/>
              </a:rPr>
              <a:t>Deletion mutation.</a:t>
            </a:r>
          </a:p>
        </p:txBody>
      </p:sp>
      <p:sp>
        <p:nvSpPr>
          <p:cNvPr id="39" name="Rectangle 38"/>
          <p:cNvSpPr/>
          <p:nvPr/>
        </p:nvSpPr>
        <p:spPr>
          <a:xfrm flipH="1">
            <a:off x="6787516" y="1705608"/>
            <a:ext cx="356964" cy="378083"/>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40" name="Rectangle 39"/>
          <p:cNvSpPr/>
          <p:nvPr/>
        </p:nvSpPr>
        <p:spPr>
          <a:xfrm flipH="1">
            <a:off x="7307535" y="1705607"/>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1" name="Rectangle 40"/>
          <p:cNvSpPr/>
          <p:nvPr/>
        </p:nvSpPr>
        <p:spPr>
          <a:xfrm flipH="1">
            <a:off x="7827554" y="1720356"/>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endParaRPr lang="en-US" dirty="0">
              <a:latin typeface="Myriad Pro" panose="020B0503030403020204" charset="0"/>
            </a:endParaRPr>
          </a:p>
        </p:txBody>
      </p:sp>
      <p:sp>
        <p:nvSpPr>
          <p:cNvPr id="42" name="Rectangle 41"/>
          <p:cNvSpPr/>
          <p:nvPr/>
        </p:nvSpPr>
        <p:spPr>
          <a:xfrm flipH="1">
            <a:off x="8347573" y="1720356"/>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8" name="Rectangle 47"/>
          <p:cNvSpPr/>
          <p:nvPr/>
        </p:nvSpPr>
        <p:spPr>
          <a:xfrm flipH="1">
            <a:off x="5423846" y="1743099"/>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grpSp>
        <p:nvGrpSpPr>
          <p:cNvPr id="15" name="Group 14"/>
          <p:cNvGrpSpPr/>
          <p:nvPr/>
        </p:nvGrpSpPr>
        <p:grpSpPr>
          <a:xfrm>
            <a:off x="8867592" y="1705607"/>
            <a:ext cx="2959796" cy="415575"/>
            <a:chOff x="8707214" y="1483934"/>
            <a:chExt cx="2959796" cy="415575"/>
          </a:xfrm>
        </p:grpSpPr>
        <p:sp>
          <p:nvSpPr>
            <p:cNvPr id="43" name="Rectangle 42"/>
            <p:cNvSpPr/>
            <p:nvPr/>
          </p:nvSpPr>
          <p:spPr>
            <a:xfrm flipH="1">
              <a:off x="8707214" y="1483934"/>
              <a:ext cx="433302"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4" name="Rectangle 43"/>
            <p:cNvSpPr/>
            <p:nvPr/>
          </p:nvSpPr>
          <p:spPr>
            <a:xfrm flipH="1">
              <a:off x="9303705" y="1504059"/>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5" name="Rectangle 44"/>
            <p:cNvSpPr/>
            <p:nvPr/>
          </p:nvSpPr>
          <p:spPr>
            <a:xfrm flipH="1">
              <a:off x="9815520" y="149868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6" name="Rectangle 45"/>
            <p:cNvSpPr/>
            <p:nvPr/>
          </p:nvSpPr>
          <p:spPr>
            <a:xfrm flipH="1">
              <a:off x="10327335" y="149868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7" name="Rectangle 46"/>
            <p:cNvSpPr/>
            <p:nvPr/>
          </p:nvSpPr>
          <p:spPr>
            <a:xfrm flipH="1">
              <a:off x="10837266" y="151577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49" name="Rectangle 48"/>
            <p:cNvSpPr/>
            <p:nvPr/>
          </p:nvSpPr>
          <p:spPr>
            <a:xfrm flipH="1">
              <a:off x="11310046" y="1521426"/>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grpSp>
      <p:sp>
        <p:nvSpPr>
          <p:cNvPr id="50" name="Oval 49"/>
          <p:cNvSpPr/>
          <p:nvPr/>
        </p:nvSpPr>
        <p:spPr>
          <a:xfrm>
            <a:off x="6825040" y="3023192"/>
            <a:ext cx="869718" cy="79248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Tyr </a:t>
            </a:r>
          </a:p>
        </p:txBody>
      </p:sp>
      <p:sp>
        <p:nvSpPr>
          <p:cNvPr id="51" name="Oval 50"/>
          <p:cNvSpPr/>
          <p:nvPr/>
        </p:nvSpPr>
        <p:spPr>
          <a:xfrm>
            <a:off x="8578951" y="3023192"/>
            <a:ext cx="869718" cy="792480"/>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t>Pro</a:t>
            </a:r>
          </a:p>
        </p:txBody>
      </p:sp>
      <p:sp>
        <p:nvSpPr>
          <p:cNvPr id="52" name="Oval 51"/>
          <p:cNvSpPr/>
          <p:nvPr/>
        </p:nvSpPr>
        <p:spPr>
          <a:xfrm>
            <a:off x="10332862" y="3023192"/>
            <a:ext cx="869718" cy="7924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err="1"/>
              <a:t>Arg</a:t>
            </a:r>
            <a:endParaRPr lang="en-US" sz="2400" dirty="0"/>
          </a:p>
        </p:txBody>
      </p:sp>
      <p:sp>
        <p:nvSpPr>
          <p:cNvPr id="53" name="Arc 52"/>
          <p:cNvSpPr/>
          <p:nvPr/>
        </p:nvSpPr>
        <p:spPr>
          <a:xfrm>
            <a:off x="7926717" y="343467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4" name="Arc 53"/>
          <p:cNvSpPr/>
          <p:nvPr/>
        </p:nvSpPr>
        <p:spPr>
          <a:xfrm>
            <a:off x="6172806" y="3413598"/>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TextBox 16"/>
          <p:cNvSpPr txBox="1"/>
          <p:nvPr/>
        </p:nvSpPr>
        <p:spPr>
          <a:xfrm>
            <a:off x="9302555" y="2106134"/>
            <a:ext cx="2161464" cy="461665"/>
          </a:xfrm>
          <a:prstGeom prst="rect">
            <a:avLst/>
          </a:prstGeom>
          <a:noFill/>
        </p:spPr>
        <p:txBody>
          <a:bodyPr wrap="square" rtlCol="0">
            <a:spAutoFit/>
          </a:bodyPr>
          <a:lstStyle/>
          <a:p>
            <a:r>
              <a:rPr lang="en-US" sz="2400" dirty="0">
                <a:solidFill>
                  <a:srgbClr val="FF0000"/>
                </a:solidFill>
                <a:latin typeface="Myriad Pro" panose="020B0503030403020204" charset="0"/>
              </a:rPr>
              <a:t>Frame-shift</a:t>
            </a:r>
          </a:p>
        </p:txBody>
      </p:sp>
      <p:sp>
        <p:nvSpPr>
          <p:cNvPr id="55" name="Subtitle 2">
            <a:extLst>
              <a:ext uri="{FF2B5EF4-FFF2-40B4-BE49-F238E27FC236}">
                <a16:creationId xmlns:a16="http://schemas.microsoft.com/office/drawing/2014/main" id="{655D1184-17FD-D34E-B226-D56D0AB3A998}"/>
              </a:ext>
            </a:extLst>
          </p:cNvPr>
          <p:cNvSpPr txBox="1">
            <a:spLocks/>
          </p:cNvSpPr>
          <p:nvPr/>
        </p:nvSpPr>
        <p:spPr>
          <a:xfrm>
            <a:off x="3153490" y="6426476"/>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56" name="CuadroTexto 238">
            <a:extLst>
              <a:ext uri="{FF2B5EF4-FFF2-40B4-BE49-F238E27FC236}">
                <a16:creationId xmlns:a16="http://schemas.microsoft.com/office/drawing/2014/main" id="{CD3B25ED-F54B-424D-BBF1-6780A3737C07}"/>
              </a:ext>
            </a:extLst>
          </p:cNvPr>
          <p:cNvSpPr txBox="1"/>
          <p:nvPr/>
        </p:nvSpPr>
        <p:spPr>
          <a:xfrm>
            <a:off x="880028" y="390394"/>
            <a:ext cx="11554651" cy="769441"/>
          </a:xfrm>
          <a:prstGeom prst="rect">
            <a:avLst/>
          </a:prstGeom>
          <a:noFill/>
        </p:spPr>
        <p:txBody>
          <a:bodyPr wrap="square" lIns="91440" tIns="45720" rIns="91440" bIns="45720" rtlCol="0" anchor="t">
            <a:spAutoFit/>
          </a:bodyPr>
          <a:lstStyle/>
          <a:p>
            <a:r>
              <a:rPr lang="en-US" sz="2200" dirty="0">
                <a:latin typeface="Myriad Pro"/>
                <a:cs typeface="Times New Roman"/>
              </a:rPr>
              <a:t>Documents  9a and 9b show respectively a part of the non - transcribed DNA sequence of a normal gene and that of a mutated gene and their corresponding amino acid sequences.</a:t>
            </a:r>
          </a:p>
        </p:txBody>
      </p:sp>
    </p:spTree>
    <p:extLst>
      <p:ext uri="{BB962C8B-B14F-4D97-AF65-F5344CB8AC3E}">
        <p14:creationId xmlns:p14="http://schemas.microsoft.com/office/powerpoint/2010/main" val="10277321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42"/>
                                        </p:tgtEl>
                                      </p:cBhvr>
                                    </p:animEffect>
                                    <p:set>
                                      <p:cBhvr>
                                        <p:cTn id="7" dur="1" fill="hold">
                                          <p:stCondLst>
                                            <p:cond delay="499"/>
                                          </p:stCondLst>
                                        </p:cTn>
                                        <p:tgtEl>
                                          <p:spTgt spid="42"/>
                                        </p:tgtEl>
                                        <p:attrNameLst>
                                          <p:attrName>style.visibility</p:attrName>
                                        </p:attrNameLst>
                                      </p:cBhvr>
                                      <p:to>
                                        <p:strVal val="hidden"/>
                                      </p:to>
                                    </p:set>
                                  </p:childTnLst>
                                  <p:subTnLst>
                                    <p:audio>
                                      <p:cMediaNode>
                                        <p:cTn display="0" masterRel="sameClick">
                                          <p:stCondLst>
                                            <p:cond evt="begin" delay="0">
                                              <p:tn val="5"/>
                                            </p:cond>
                                          </p:stCondLst>
                                          <p:endCondLst>
                                            <p:cond evt="onStopAudio" delay="0">
                                              <p:tgtEl>
                                                <p:sldTgt/>
                                              </p:tgtEl>
                                            </p:cond>
                                          </p:endCondLst>
                                        </p:cTn>
                                        <p:tgtEl>
                                          <p:sndTgt r:embed="rId2" name="arrow.wav"/>
                                        </p:tgtEl>
                                      </p:cMediaNode>
                                    </p:audio>
                                  </p:subTnLst>
                                </p:cTn>
                              </p:par>
                              <p:par>
                                <p:cTn id="8" presetID="35" presetClass="path" presetSubtype="0" accel="50000" decel="50000" fill="hold" nodeType="withEffect">
                                  <p:stCondLst>
                                    <p:cond delay="0"/>
                                  </p:stCondLst>
                                  <p:childTnLst>
                                    <p:animMotion origin="layout" path="M 2.08333E-6 4.81481E-6 L -0.04323 0.003 " pathEditMode="relative" rAng="0" ptsTypes="AA">
                                      <p:cBhvr>
                                        <p:cTn id="9" dur="2000" fill="hold"/>
                                        <p:tgtEl>
                                          <p:spTgt spid="15"/>
                                        </p:tgtEl>
                                        <p:attrNameLst>
                                          <p:attrName>ppt_x</p:attrName>
                                          <p:attrName>ppt_y</p:attrName>
                                        </p:attrNameLst>
                                      </p:cBhvr>
                                      <p:rCtr x="-2161" y="139"/>
                                    </p:animMotion>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27" presetClass="emph" presetSubtype="0" fill="remove" grpId="1" nodeType="clickEffect">
                                  <p:stCondLst>
                                    <p:cond delay="0"/>
                                  </p:stCondLst>
                                  <p:childTnLst>
                                    <p:animClr clrSpc="rgb" dir="cw">
                                      <p:cBhvr override="childStyle">
                                        <p:cTn id="17" dur="250" autoRev="1" fill="remove"/>
                                        <p:tgtEl>
                                          <p:spTgt spid="17"/>
                                        </p:tgtEl>
                                        <p:attrNameLst>
                                          <p:attrName>style.color</p:attrName>
                                        </p:attrNameLst>
                                      </p:cBhvr>
                                      <p:to>
                                        <a:schemeClr val="bg1"/>
                                      </p:to>
                                    </p:animClr>
                                    <p:animClr clrSpc="rgb" dir="cw">
                                      <p:cBhvr>
                                        <p:cTn id="18" dur="250" autoRev="1" fill="remove"/>
                                        <p:tgtEl>
                                          <p:spTgt spid="17"/>
                                        </p:tgtEl>
                                        <p:attrNameLst>
                                          <p:attrName>fillcolor</p:attrName>
                                        </p:attrNameLst>
                                      </p:cBhvr>
                                      <p:to>
                                        <a:schemeClr val="bg1"/>
                                      </p:to>
                                    </p:animClr>
                                    <p:set>
                                      <p:cBhvr>
                                        <p:cTn id="19" dur="250" autoRev="1" fill="remove"/>
                                        <p:tgtEl>
                                          <p:spTgt spid="17"/>
                                        </p:tgtEl>
                                        <p:attrNameLst>
                                          <p:attrName>fill.type</p:attrName>
                                        </p:attrNameLst>
                                      </p:cBhvr>
                                      <p:to>
                                        <p:strVal val="solid"/>
                                      </p:to>
                                    </p:set>
                                    <p:set>
                                      <p:cBhvr>
                                        <p:cTn id="20" dur="250" autoRev="1" fill="remove"/>
                                        <p:tgtEl>
                                          <p:spTgt spid="17"/>
                                        </p:tgtEl>
                                        <p:attrNameLst>
                                          <p:attrName>fill.on</p:attrName>
                                        </p:attrNameLst>
                                      </p:cBhvr>
                                      <p:to>
                                        <p:strVal val="true"/>
                                      </p:to>
                                    </p:set>
                                  </p:childTnLst>
                                </p:cTn>
                              </p:par>
                            </p:childTnLst>
                          </p:cTn>
                        </p:par>
                        <p:par>
                          <p:cTn id="21" fill="hold">
                            <p:stCondLst>
                              <p:cond delay="500"/>
                            </p:stCondLst>
                            <p:childTnLst>
                              <p:par>
                                <p:cTn id="22" presetID="22" presetClass="entr" presetSubtype="8" fill="hold" grpId="0" nodeType="after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wipe(left)">
                                      <p:cBhvr>
                                        <p:cTn id="24" dur="500"/>
                                        <p:tgtEl>
                                          <p:spTgt spid="5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left)">
                                      <p:cBhvr>
                                        <p:cTn id="27" dur="500"/>
                                        <p:tgtEl>
                                          <p:spTgt spid="5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wipe(left)">
                                      <p:cBhvr>
                                        <p:cTn id="30" dur="500"/>
                                        <p:tgtEl>
                                          <p:spTgt spid="51"/>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left)">
                                      <p:cBhvr>
                                        <p:cTn id="33" dur="500"/>
                                        <p:tgtEl>
                                          <p:spTgt spid="53"/>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wipe(left)">
                                      <p:cBhvr>
                                        <p:cTn id="36" dur="500"/>
                                        <p:tgtEl>
                                          <p:spTgt spid="52"/>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35">
                                            <p:txEl>
                                              <p:pRg st="0" end="0"/>
                                            </p:txEl>
                                          </p:spTgt>
                                        </p:tgtEl>
                                        <p:attrNameLst>
                                          <p:attrName>style.visibility</p:attrName>
                                        </p:attrNameLst>
                                      </p:cBhvr>
                                      <p:to>
                                        <p:strVal val="visible"/>
                                      </p:to>
                                    </p:set>
                                    <p:animEffect transition="in" filter="barn(inVertical)">
                                      <p:cBhvr>
                                        <p:cTn id="41" dur="500"/>
                                        <p:tgtEl>
                                          <p:spTgt spid="35">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nodeType="clickEffect">
                                  <p:stCondLst>
                                    <p:cond delay="0"/>
                                  </p:stCondLst>
                                  <p:childTnLst>
                                    <p:set>
                                      <p:cBhvr>
                                        <p:cTn id="45" dur="1" fill="hold">
                                          <p:stCondLst>
                                            <p:cond delay="0"/>
                                          </p:stCondLst>
                                        </p:cTn>
                                        <p:tgtEl>
                                          <p:spTgt spid="35">
                                            <p:txEl>
                                              <p:pRg st="1" end="1"/>
                                            </p:txEl>
                                          </p:spTgt>
                                        </p:tgtEl>
                                        <p:attrNameLst>
                                          <p:attrName>style.visibility</p:attrName>
                                        </p:attrNameLst>
                                      </p:cBhvr>
                                      <p:to>
                                        <p:strVal val="visible"/>
                                      </p:to>
                                    </p:set>
                                    <p:animEffect transition="in" filter="barn(inVertical)">
                                      <p:cBhvr>
                                        <p:cTn id="46" dur="50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50" grpId="0" animBg="1"/>
      <p:bldP spid="51" grpId="0" animBg="1"/>
      <p:bldP spid="52" grpId="0" animBg="1"/>
      <p:bldP spid="53" grpId="0" animBg="1"/>
      <p:bldP spid="54" grpId="0" animBg="1"/>
      <p:bldP spid="17" grpId="0"/>
      <p:bldP spid="17"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flipH="1">
            <a:off x="520017" y="1489587"/>
            <a:ext cx="356964" cy="378083"/>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3" name="Rectangle 2"/>
          <p:cNvSpPr/>
          <p:nvPr/>
        </p:nvSpPr>
        <p:spPr>
          <a:xfrm flipH="1">
            <a:off x="1040036" y="1489586"/>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 name="Rectangle 3"/>
          <p:cNvSpPr/>
          <p:nvPr/>
        </p:nvSpPr>
        <p:spPr>
          <a:xfrm flipH="1">
            <a:off x="1560055" y="15043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endParaRPr lang="en-US" dirty="0">
              <a:latin typeface="Myriad Pro" panose="020B0503030403020204" charset="0"/>
            </a:endParaRPr>
          </a:p>
        </p:txBody>
      </p:sp>
      <p:sp>
        <p:nvSpPr>
          <p:cNvPr id="5" name="Rectangle 4"/>
          <p:cNvSpPr/>
          <p:nvPr/>
        </p:nvSpPr>
        <p:spPr>
          <a:xfrm flipH="1">
            <a:off x="2080074"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6" name="Rectangle 5"/>
          <p:cNvSpPr/>
          <p:nvPr/>
        </p:nvSpPr>
        <p:spPr>
          <a:xfrm flipH="1">
            <a:off x="2600093" y="1489586"/>
            <a:ext cx="433302"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7" name="Rectangle 6"/>
          <p:cNvSpPr/>
          <p:nvPr/>
        </p:nvSpPr>
        <p:spPr>
          <a:xfrm flipH="1">
            <a:off x="3196584" y="1509711"/>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8" name="Rectangle 7"/>
          <p:cNvSpPr/>
          <p:nvPr/>
        </p:nvSpPr>
        <p:spPr>
          <a:xfrm flipH="1">
            <a:off x="3708399"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220214" y="15043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730145" y="1521426"/>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21" name="TextBox 20"/>
          <p:cNvSpPr txBox="1"/>
          <p:nvPr/>
        </p:nvSpPr>
        <p:spPr>
          <a:xfrm>
            <a:off x="520017" y="4075241"/>
            <a:ext cx="4885343" cy="523220"/>
          </a:xfrm>
          <a:prstGeom prst="rect">
            <a:avLst/>
          </a:prstGeom>
          <a:noFill/>
        </p:spPr>
        <p:txBody>
          <a:bodyPr wrap="square" rtlCol="0">
            <a:spAutoFit/>
          </a:bodyPr>
          <a:lstStyle/>
          <a:p>
            <a:r>
              <a:rPr lang="en-US" sz="1400" dirty="0">
                <a:latin typeface="Myriad Pro" panose="020B0503030403020204" charset="0"/>
              </a:rPr>
              <a:t>Doc 10a: Part of the non transcribed DNA sequence of a normal gene and the corresponding amino acids sequence</a:t>
            </a:r>
          </a:p>
        </p:txBody>
      </p:sp>
      <p:sp>
        <p:nvSpPr>
          <p:cNvPr id="22" name="TextBox 21"/>
          <p:cNvSpPr txBox="1"/>
          <p:nvPr/>
        </p:nvSpPr>
        <p:spPr>
          <a:xfrm>
            <a:off x="6897483" y="4029074"/>
            <a:ext cx="4885343" cy="523220"/>
          </a:xfrm>
          <a:prstGeom prst="rect">
            <a:avLst/>
          </a:prstGeom>
          <a:noFill/>
        </p:spPr>
        <p:txBody>
          <a:bodyPr wrap="square" rtlCol="0">
            <a:spAutoFit/>
          </a:bodyPr>
          <a:lstStyle/>
          <a:p>
            <a:r>
              <a:rPr lang="en-US" sz="1400" dirty="0">
                <a:latin typeface="Myriad Pro" panose="020B0503030403020204" charset="0"/>
              </a:rPr>
              <a:t>Doc 10b: Part of the non transcribed DNA sequence of a mutant gene and the corresponding amino acids sequence.</a:t>
            </a:r>
          </a:p>
        </p:txBody>
      </p:sp>
      <p:sp>
        <p:nvSpPr>
          <p:cNvPr id="23" name="Oval 22"/>
          <p:cNvSpPr/>
          <p:nvPr/>
        </p:nvSpPr>
        <p:spPr>
          <a:xfrm>
            <a:off x="637349" y="2807862"/>
            <a:ext cx="869718" cy="79248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Tyr </a:t>
            </a:r>
          </a:p>
        </p:txBody>
      </p:sp>
      <p:sp>
        <p:nvSpPr>
          <p:cNvPr id="24" name="Oval 23"/>
          <p:cNvSpPr/>
          <p:nvPr/>
        </p:nvSpPr>
        <p:spPr>
          <a:xfrm>
            <a:off x="2391260" y="280786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5" name="Oval 24"/>
          <p:cNvSpPr/>
          <p:nvPr/>
        </p:nvSpPr>
        <p:spPr>
          <a:xfrm>
            <a:off x="4145171" y="280786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739026" y="321934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 name="Arc 30"/>
          <p:cNvSpPr/>
          <p:nvPr/>
        </p:nvSpPr>
        <p:spPr>
          <a:xfrm>
            <a:off x="-10508" y="3177570"/>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3" name="Rectangle 32"/>
          <p:cNvSpPr/>
          <p:nvPr/>
        </p:nvSpPr>
        <p:spPr>
          <a:xfrm>
            <a:off x="383457" y="1371599"/>
            <a:ext cx="11695471" cy="270363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383457" y="4690021"/>
            <a:ext cx="11353564" cy="1785104"/>
          </a:xfrm>
          <a:prstGeom prst="rect">
            <a:avLst/>
          </a:prstGeom>
          <a:ln>
            <a:solidFill>
              <a:schemeClr val="bg1"/>
            </a:solidFill>
          </a:ln>
        </p:spPr>
        <p:txBody>
          <a:bodyPr wrap="square" lIns="91440" tIns="45720" rIns="91440" bIns="45720" anchor="t">
            <a:spAutoFit/>
          </a:bodyPr>
          <a:lstStyle/>
          <a:p>
            <a:r>
              <a:rPr lang="en-US" sz="2200" b="1" dirty="0">
                <a:solidFill>
                  <a:schemeClr val="accent5">
                    <a:lumMod val="75000"/>
                  </a:schemeClr>
                </a:solidFill>
                <a:latin typeface="Myriad Pro" panose="020B0503030403020204" charset="0"/>
                <a:cs typeface="Times New Roman" panose="02020603050405020304" pitchFamily="18" charset="0"/>
              </a:rPr>
              <a:t>10- What is the type of the mutation represented in doc.10b?</a:t>
            </a:r>
          </a:p>
          <a:p>
            <a:pPr indent="517525"/>
            <a:r>
              <a:rPr lang="en-US" sz="2200" dirty="0">
                <a:latin typeface="Myriad Pro"/>
                <a:cs typeface="Times New Roman"/>
              </a:rPr>
              <a:t>Insertion mutation.</a:t>
            </a:r>
          </a:p>
          <a:p>
            <a:pPr marL="517525" indent="-517525"/>
            <a:r>
              <a:rPr lang="en-US" sz="2200" b="1" dirty="0">
                <a:solidFill>
                  <a:schemeClr val="accent5">
                    <a:lumMod val="75000"/>
                  </a:schemeClr>
                </a:solidFill>
                <a:latin typeface="Myriad Pro"/>
                <a:cs typeface="Times New Roman"/>
              </a:rPr>
              <a:t>11- Draw out, based on all what precedes, the type of mutations where the amino acids sequence situated after the mutation site changes.</a:t>
            </a:r>
          </a:p>
          <a:p>
            <a:pPr indent="461963"/>
            <a:r>
              <a:rPr lang="en-US" sz="2200" dirty="0">
                <a:latin typeface="Myriad Pro"/>
                <a:cs typeface="Times New Roman"/>
              </a:rPr>
              <a:t>Mutation by deletion or insertion</a:t>
            </a:r>
          </a:p>
        </p:txBody>
      </p:sp>
      <p:sp>
        <p:nvSpPr>
          <p:cNvPr id="39" name="Rectangle 38"/>
          <p:cNvSpPr/>
          <p:nvPr/>
        </p:nvSpPr>
        <p:spPr>
          <a:xfrm flipH="1">
            <a:off x="6627138" y="1483935"/>
            <a:ext cx="356964" cy="378083"/>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40" name="Rectangle 39"/>
          <p:cNvSpPr/>
          <p:nvPr/>
        </p:nvSpPr>
        <p:spPr>
          <a:xfrm flipH="1">
            <a:off x="7147157" y="1483934"/>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1" name="Rectangle 40"/>
          <p:cNvSpPr/>
          <p:nvPr/>
        </p:nvSpPr>
        <p:spPr>
          <a:xfrm flipH="1">
            <a:off x="7667176" y="149868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endParaRPr lang="en-US" dirty="0">
              <a:latin typeface="Myriad Pro" panose="020B0503030403020204" charset="0"/>
            </a:endParaRPr>
          </a:p>
        </p:txBody>
      </p:sp>
      <p:sp>
        <p:nvSpPr>
          <p:cNvPr id="48" name="Rectangle 47"/>
          <p:cNvSpPr/>
          <p:nvPr/>
        </p:nvSpPr>
        <p:spPr>
          <a:xfrm flipH="1">
            <a:off x="5263468" y="1521426"/>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grpSp>
        <p:nvGrpSpPr>
          <p:cNvPr id="12" name="Group 11"/>
          <p:cNvGrpSpPr/>
          <p:nvPr/>
        </p:nvGrpSpPr>
        <p:grpSpPr>
          <a:xfrm>
            <a:off x="8187195" y="1483934"/>
            <a:ext cx="3479815" cy="415575"/>
            <a:chOff x="8187195" y="1483934"/>
            <a:chExt cx="3479815" cy="415575"/>
          </a:xfrm>
        </p:grpSpPr>
        <p:sp>
          <p:nvSpPr>
            <p:cNvPr id="42" name="Rectangle 41"/>
            <p:cNvSpPr/>
            <p:nvPr/>
          </p:nvSpPr>
          <p:spPr>
            <a:xfrm flipH="1">
              <a:off x="8187195" y="149868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grpSp>
          <p:nvGrpSpPr>
            <p:cNvPr id="15" name="Group 14"/>
            <p:cNvGrpSpPr/>
            <p:nvPr/>
          </p:nvGrpSpPr>
          <p:grpSpPr>
            <a:xfrm>
              <a:off x="8707214" y="1483934"/>
              <a:ext cx="2959796" cy="415575"/>
              <a:chOff x="8707214" y="1483934"/>
              <a:chExt cx="2959796" cy="415575"/>
            </a:xfrm>
          </p:grpSpPr>
          <p:sp>
            <p:nvSpPr>
              <p:cNvPr id="43" name="Rectangle 42"/>
              <p:cNvSpPr/>
              <p:nvPr/>
            </p:nvSpPr>
            <p:spPr>
              <a:xfrm flipH="1">
                <a:off x="8707214" y="1483934"/>
                <a:ext cx="433302"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4" name="Rectangle 43"/>
              <p:cNvSpPr/>
              <p:nvPr/>
            </p:nvSpPr>
            <p:spPr>
              <a:xfrm flipH="1">
                <a:off x="9303705" y="1504059"/>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5" name="Rectangle 44"/>
              <p:cNvSpPr/>
              <p:nvPr/>
            </p:nvSpPr>
            <p:spPr>
              <a:xfrm flipH="1">
                <a:off x="9815520" y="149868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6" name="Rectangle 45"/>
              <p:cNvSpPr/>
              <p:nvPr/>
            </p:nvSpPr>
            <p:spPr>
              <a:xfrm flipH="1">
                <a:off x="10327335" y="149868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7" name="Rectangle 46"/>
              <p:cNvSpPr/>
              <p:nvPr/>
            </p:nvSpPr>
            <p:spPr>
              <a:xfrm flipH="1">
                <a:off x="10837266" y="151577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49" name="Rectangle 48"/>
              <p:cNvSpPr/>
              <p:nvPr/>
            </p:nvSpPr>
            <p:spPr>
              <a:xfrm flipH="1">
                <a:off x="11310046" y="1521426"/>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grpSp>
      </p:grpSp>
      <p:sp>
        <p:nvSpPr>
          <p:cNvPr id="50" name="Oval 49"/>
          <p:cNvSpPr/>
          <p:nvPr/>
        </p:nvSpPr>
        <p:spPr>
          <a:xfrm>
            <a:off x="6664662" y="2801519"/>
            <a:ext cx="869718" cy="79248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Tyr </a:t>
            </a:r>
          </a:p>
        </p:txBody>
      </p:sp>
      <p:sp>
        <p:nvSpPr>
          <p:cNvPr id="51" name="Oval 50"/>
          <p:cNvSpPr/>
          <p:nvPr/>
        </p:nvSpPr>
        <p:spPr>
          <a:xfrm>
            <a:off x="8186614" y="2801519"/>
            <a:ext cx="1127986" cy="79248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a:t>Asp</a:t>
            </a:r>
          </a:p>
        </p:txBody>
      </p:sp>
      <p:sp>
        <p:nvSpPr>
          <p:cNvPr id="52" name="Oval 51"/>
          <p:cNvSpPr/>
          <p:nvPr/>
        </p:nvSpPr>
        <p:spPr>
          <a:xfrm>
            <a:off x="10172484" y="2801519"/>
            <a:ext cx="869718" cy="792480"/>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2400" dirty="0"/>
              <a:t>His</a:t>
            </a:r>
          </a:p>
        </p:txBody>
      </p:sp>
      <p:sp>
        <p:nvSpPr>
          <p:cNvPr id="53" name="Arc 52"/>
          <p:cNvSpPr/>
          <p:nvPr/>
        </p:nvSpPr>
        <p:spPr>
          <a:xfrm>
            <a:off x="7766339" y="3212999"/>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4" name="Arc 53"/>
          <p:cNvSpPr/>
          <p:nvPr/>
        </p:nvSpPr>
        <p:spPr>
          <a:xfrm>
            <a:off x="6518622" y="3192447"/>
            <a:ext cx="2209561" cy="640080"/>
          </a:xfrm>
          <a:prstGeom prst="arc">
            <a:avLst>
              <a:gd name="adj1" fmla="val 15278299"/>
              <a:gd name="adj2" fmla="val 20048012"/>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TextBox 16"/>
          <p:cNvSpPr txBox="1"/>
          <p:nvPr/>
        </p:nvSpPr>
        <p:spPr>
          <a:xfrm>
            <a:off x="9032766" y="2038012"/>
            <a:ext cx="2161464" cy="461665"/>
          </a:xfrm>
          <a:prstGeom prst="rect">
            <a:avLst/>
          </a:prstGeom>
          <a:noFill/>
        </p:spPr>
        <p:txBody>
          <a:bodyPr wrap="square" rtlCol="0">
            <a:spAutoFit/>
          </a:bodyPr>
          <a:lstStyle/>
          <a:p>
            <a:r>
              <a:rPr lang="en-US" sz="2400" dirty="0">
                <a:solidFill>
                  <a:srgbClr val="FF0000"/>
                </a:solidFill>
                <a:latin typeface="Myriad Pro" panose="020B0503030403020204" charset="0"/>
              </a:rPr>
              <a:t>Frame-shift</a:t>
            </a:r>
          </a:p>
        </p:txBody>
      </p:sp>
      <p:sp>
        <p:nvSpPr>
          <p:cNvPr id="55" name="Rectangle 54"/>
          <p:cNvSpPr/>
          <p:nvPr/>
        </p:nvSpPr>
        <p:spPr>
          <a:xfrm flipH="1">
            <a:off x="8096344" y="148393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56" name="Subtitle 2">
            <a:extLst>
              <a:ext uri="{FF2B5EF4-FFF2-40B4-BE49-F238E27FC236}">
                <a16:creationId xmlns:a16="http://schemas.microsoft.com/office/drawing/2014/main" id="{655D1184-17FD-D34E-B226-D56D0AB3A998}"/>
              </a:ext>
            </a:extLst>
          </p:cNvPr>
          <p:cNvSpPr txBox="1">
            <a:spLocks/>
          </p:cNvSpPr>
          <p:nvPr/>
        </p:nvSpPr>
        <p:spPr>
          <a:xfrm>
            <a:off x="3033395" y="6510554"/>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57" name="CuadroTexto 238">
            <a:extLst>
              <a:ext uri="{FF2B5EF4-FFF2-40B4-BE49-F238E27FC236}">
                <a16:creationId xmlns:a16="http://schemas.microsoft.com/office/drawing/2014/main" id="{CD3B25ED-F54B-424D-BBF1-6780A3737C07}"/>
              </a:ext>
            </a:extLst>
          </p:cNvPr>
          <p:cNvSpPr txBox="1"/>
          <p:nvPr/>
        </p:nvSpPr>
        <p:spPr>
          <a:xfrm>
            <a:off x="741296" y="195821"/>
            <a:ext cx="11554651" cy="769441"/>
          </a:xfrm>
          <a:prstGeom prst="rect">
            <a:avLst/>
          </a:prstGeom>
          <a:noFill/>
        </p:spPr>
        <p:txBody>
          <a:bodyPr wrap="square" lIns="91440" tIns="45720" rIns="91440" bIns="45720" rtlCol="0" anchor="t">
            <a:spAutoFit/>
          </a:bodyPr>
          <a:lstStyle/>
          <a:p>
            <a:r>
              <a:rPr lang="en-US" sz="2200" dirty="0">
                <a:latin typeface="Myriad Pro"/>
                <a:cs typeface="Times New Roman"/>
              </a:rPr>
              <a:t>Documents 10a and 10b show respectively a part of the non - transcribed DNA sequence of a normal gene and that of a mutated gene and their corresponding amino acid sequences.</a:t>
            </a:r>
          </a:p>
        </p:txBody>
      </p:sp>
    </p:spTree>
    <p:extLst>
      <p:ext uri="{BB962C8B-B14F-4D97-AF65-F5344CB8AC3E}">
        <p14:creationId xmlns:p14="http://schemas.microsoft.com/office/powerpoint/2010/main" val="290401813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63" presetClass="path" presetSubtype="0" accel="50000" fill="hold" nodeType="withEffect" p14:presetBounceEnd="60000">
                                      <p:stCondLst>
                                        <p:cond delay="0"/>
                                      </p:stCondLst>
                                      <p:childTnLst>
                                        <p:animMotion origin="layout" path="M -2.70833E-6 7.40741E-7 L 0.02969 -0.00509 " pathEditMode="relative" rAng="0" ptsTypes="AA" p14:bounceEnd="60000">
                                          <p:cBhvr>
                                            <p:cTn id="14" dur="2000" fill="hold"/>
                                            <p:tgtEl>
                                              <p:spTgt spid="12"/>
                                            </p:tgtEl>
                                            <p:attrNameLst>
                                              <p:attrName>ppt_x</p:attrName>
                                              <p:attrName>ppt_y</p:attrName>
                                            </p:attrNameLst>
                                          </p:cBhvr>
                                          <p:rCtr x="1484" y="-255"/>
                                        </p:animMotion>
                                      </p:childTnLst>
                                      <p:subTnLst>
                                        <p:audio>
                                          <p:cMediaNode>
                                            <p:cTn display="0" masterRel="sameClick">
                                              <p:stCondLst>
                                                <p:cond evt="begin" delay="0">
                                                  <p:tn val="13"/>
                                                </p:cond>
                                              </p:stCondLst>
                                              <p:endCondLst>
                                                <p:cond evt="onStopAudio" delay="0">
                                                  <p:tgtEl>
                                                    <p:sldTgt/>
                                                  </p:tgtEl>
                                                </p:cond>
                                              </p:endCondLst>
                                            </p:cTn>
                                            <p:tgtEl>
                                              <p:sndTgt r:embed="rId2" name="arrow.wav"/>
                                            </p:tgtEl>
                                          </p:cMediaNode>
                                        </p:audio>
                                      </p:subTnLst>
                                    </p:cTn>
                                  </p:par>
                                </p:childTnLst>
                              </p:cTn>
                            </p:par>
                            <p:par>
                              <p:cTn id="15" fill="hold">
                                <p:stCondLst>
                                  <p:cond delay="2500"/>
                                </p:stCondLst>
                                <p:childTnLst>
                                  <p:par>
                                    <p:cTn id="16" presetID="27" presetClass="emph" presetSubtype="0" fill="remove" grpId="1" nodeType="afterEffect">
                                      <p:stCondLst>
                                        <p:cond delay="0"/>
                                      </p:stCondLst>
                                      <p:childTnLst>
                                        <p:animClr clrSpc="rgb" dir="cw">
                                          <p:cBhvr override="childStyle">
                                            <p:cTn id="17" dur="250" autoRev="1" fill="remove"/>
                                            <p:tgtEl>
                                              <p:spTgt spid="17"/>
                                            </p:tgtEl>
                                            <p:attrNameLst>
                                              <p:attrName>style.color</p:attrName>
                                            </p:attrNameLst>
                                          </p:cBhvr>
                                          <p:to>
                                            <a:schemeClr val="bg1"/>
                                          </p:to>
                                        </p:animClr>
                                        <p:animClr clrSpc="rgb" dir="cw">
                                          <p:cBhvr>
                                            <p:cTn id="18" dur="250" autoRev="1" fill="remove"/>
                                            <p:tgtEl>
                                              <p:spTgt spid="17"/>
                                            </p:tgtEl>
                                            <p:attrNameLst>
                                              <p:attrName>fillcolor</p:attrName>
                                            </p:attrNameLst>
                                          </p:cBhvr>
                                          <p:to>
                                            <a:schemeClr val="bg1"/>
                                          </p:to>
                                        </p:animClr>
                                        <p:set>
                                          <p:cBhvr>
                                            <p:cTn id="19" dur="250" autoRev="1" fill="remove"/>
                                            <p:tgtEl>
                                              <p:spTgt spid="17"/>
                                            </p:tgtEl>
                                            <p:attrNameLst>
                                              <p:attrName>fill.type</p:attrName>
                                            </p:attrNameLst>
                                          </p:cBhvr>
                                          <p:to>
                                            <p:strVal val="solid"/>
                                          </p:to>
                                        </p:set>
                                        <p:set>
                                          <p:cBhvr>
                                            <p:cTn id="20" dur="250" autoRev="1" fill="remove"/>
                                            <p:tgtEl>
                                              <p:spTgt spid="17"/>
                                            </p:tgtEl>
                                            <p:attrNameLst>
                                              <p:attrName>fill.on</p:attrName>
                                            </p:attrNameLst>
                                          </p:cBhvr>
                                          <p:to>
                                            <p:strVal val="true"/>
                                          </p:to>
                                        </p:set>
                                      </p:childTnLst>
                                    </p:cTn>
                                  </p:par>
                                </p:childTnLst>
                              </p:cTn>
                            </p:par>
                            <p:par>
                              <p:cTn id="21" fill="hold">
                                <p:stCondLst>
                                  <p:cond delay="3000"/>
                                </p:stCondLst>
                                <p:childTnLst>
                                  <p:par>
                                    <p:cTn id="22" presetID="22" presetClass="entr" presetSubtype="8" fill="hold" grpId="0" nodeType="after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wipe(left)">
                                          <p:cBhvr>
                                            <p:cTn id="24" dur="500"/>
                                            <p:tgtEl>
                                              <p:spTgt spid="5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left)">
                                          <p:cBhvr>
                                            <p:cTn id="27" dur="500"/>
                                            <p:tgtEl>
                                              <p:spTgt spid="5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wipe(left)">
                                          <p:cBhvr>
                                            <p:cTn id="30" dur="500"/>
                                            <p:tgtEl>
                                              <p:spTgt spid="51"/>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left)">
                                          <p:cBhvr>
                                            <p:cTn id="33" dur="500"/>
                                            <p:tgtEl>
                                              <p:spTgt spid="53"/>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wipe(left)">
                                          <p:cBhvr>
                                            <p:cTn id="36" dur="500"/>
                                            <p:tgtEl>
                                              <p:spTgt spid="52"/>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35">
                                                <p:txEl>
                                                  <p:pRg st="0" end="0"/>
                                                </p:txEl>
                                              </p:spTgt>
                                            </p:tgtEl>
                                            <p:attrNameLst>
                                              <p:attrName>style.visibility</p:attrName>
                                            </p:attrNameLst>
                                          </p:cBhvr>
                                          <p:to>
                                            <p:strVal val="visible"/>
                                          </p:to>
                                        </p:set>
                                        <p:animEffect transition="in" filter="barn(inVertical)">
                                          <p:cBhvr>
                                            <p:cTn id="41" dur="500"/>
                                            <p:tgtEl>
                                              <p:spTgt spid="35">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nodeType="clickEffect">
                                      <p:stCondLst>
                                        <p:cond delay="0"/>
                                      </p:stCondLst>
                                      <p:childTnLst>
                                        <p:set>
                                          <p:cBhvr>
                                            <p:cTn id="45" dur="1" fill="hold">
                                              <p:stCondLst>
                                                <p:cond delay="0"/>
                                              </p:stCondLst>
                                            </p:cTn>
                                            <p:tgtEl>
                                              <p:spTgt spid="35">
                                                <p:txEl>
                                                  <p:pRg st="1" end="1"/>
                                                </p:txEl>
                                              </p:spTgt>
                                            </p:tgtEl>
                                            <p:attrNameLst>
                                              <p:attrName>style.visibility</p:attrName>
                                            </p:attrNameLst>
                                          </p:cBhvr>
                                          <p:to>
                                            <p:strVal val="visible"/>
                                          </p:to>
                                        </p:set>
                                        <p:animEffect transition="in" filter="barn(inVertical)">
                                          <p:cBhvr>
                                            <p:cTn id="46" dur="500"/>
                                            <p:tgtEl>
                                              <p:spTgt spid="35">
                                                <p:txEl>
                                                  <p:pRg st="1" end="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35">
                                                <p:txEl>
                                                  <p:pRg st="2" end="2"/>
                                                </p:txEl>
                                              </p:spTgt>
                                            </p:tgtEl>
                                            <p:attrNameLst>
                                              <p:attrName>style.visibility</p:attrName>
                                            </p:attrNameLst>
                                          </p:cBhvr>
                                          <p:to>
                                            <p:strVal val="visible"/>
                                          </p:to>
                                        </p:set>
                                        <p:animEffect transition="in" filter="barn(inVertical)">
                                          <p:cBhvr>
                                            <p:cTn id="51" dur="500"/>
                                            <p:tgtEl>
                                              <p:spTgt spid="35">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nodeType="clickEffect">
                                      <p:stCondLst>
                                        <p:cond delay="0"/>
                                      </p:stCondLst>
                                      <p:childTnLst>
                                        <p:set>
                                          <p:cBhvr>
                                            <p:cTn id="55" dur="1" fill="hold">
                                              <p:stCondLst>
                                                <p:cond delay="0"/>
                                              </p:stCondLst>
                                            </p:cTn>
                                            <p:tgtEl>
                                              <p:spTgt spid="35">
                                                <p:txEl>
                                                  <p:pRg st="3" end="3"/>
                                                </p:txEl>
                                              </p:spTgt>
                                            </p:tgtEl>
                                            <p:attrNameLst>
                                              <p:attrName>style.visibility</p:attrName>
                                            </p:attrNameLst>
                                          </p:cBhvr>
                                          <p:to>
                                            <p:strVal val="visible"/>
                                          </p:to>
                                        </p:set>
                                        <p:animEffect transition="in" filter="barn(inVertical)">
                                          <p:cBhvr>
                                            <p:cTn id="56" dur="500"/>
                                            <p:tgtEl>
                                              <p:spTgt spid="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17" grpId="0"/>
          <p:bldP spid="17" grpId="1"/>
          <p:bldP spid="55"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63" presetClass="path" presetSubtype="0" accel="50000" fill="hold" nodeType="withEffect">
                                      <p:stCondLst>
                                        <p:cond delay="0"/>
                                      </p:stCondLst>
                                      <p:childTnLst>
                                        <p:animMotion origin="layout" path="M -2.70833E-6 7.40741E-7 L 0.02969 -0.00509 " pathEditMode="relative" rAng="0" ptsTypes="AA">
                                          <p:cBhvr>
                                            <p:cTn id="14" dur="2000" fill="hold"/>
                                            <p:tgtEl>
                                              <p:spTgt spid="12"/>
                                            </p:tgtEl>
                                            <p:attrNameLst>
                                              <p:attrName>ppt_x</p:attrName>
                                              <p:attrName>ppt_y</p:attrName>
                                            </p:attrNameLst>
                                          </p:cBhvr>
                                          <p:rCtr x="1484" y="-255"/>
                                        </p:animMotion>
                                      </p:childTnLst>
                                      <p:subTnLst>
                                        <p:audio>
                                          <p:cMediaNode>
                                            <p:cTn display="0" masterRel="sameClick">
                                              <p:stCondLst>
                                                <p:cond evt="begin" delay="0">
                                                  <p:tn val="13"/>
                                                </p:cond>
                                              </p:stCondLst>
                                              <p:endCondLst>
                                                <p:cond evt="onStopAudio" delay="0">
                                                  <p:tgtEl>
                                                    <p:sldTgt/>
                                                  </p:tgtEl>
                                                </p:cond>
                                              </p:endCondLst>
                                            </p:cTn>
                                            <p:tgtEl>
                                              <p:sndTgt r:embed="rId3" name="arrow.wav"/>
                                            </p:tgtEl>
                                          </p:cMediaNode>
                                        </p:audio>
                                      </p:subTnLst>
                                    </p:cTn>
                                  </p:par>
                                </p:childTnLst>
                              </p:cTn>
                            </p:par>
                            <p:par>
                              <p:cTn id="15" fill="hold">
                                <p:stCondLst>
                                  <p:cond delay="2500"/>
                                </p:stCondLst>
                                <p:childTnLst>
                                  <p:par>
                                    <p:cTn id="16" presetID="27" presetClass="emph" presetSubtype="0" fill="remove" grpId="1" nodeType="afterEffect">
                                      <p:stCondLst>
                                        <p:cond delay="0"/>
                                      </p:stCondLst>
                                      <p:childTnLst>
                                        <p:animClr clrSpc="rgb" dir="cw">
                                          <p:cBhvr override="childStyle">
                                            <p:cTn id="17" dur="250" autoRev="1" fill="remove"/>
                                            <p:tgtEl>
                                              <p:spTgt spid="17"/>
                                            </p:tgtEl>
                                            <p:attrNameLst>
                                              <p:attrName>style.color</p:attrName>
                                            </p:attrNameLst>
                                          </p:cBhvr>
                                          <p:to>
                                            <a:schemeClr val="bg1"/>
                                          </p:to>
                                        </p:animClr>
                                        <p:animClr clrSpc="rgb" dir="cw">
                                          <p:cBhvr>
                                            <p:cTn id="18" dur="250" autoRev="1" fill="remove"/>
                                            <p:tgtEl>
                                              <p:spTgt spid="17"/>
                                            </p:tgtEl>
                                            <p:attrNameLst>
                                              <p:attrName>fillcolor</p:attrName>
                                            </p:attrNameLst>
                                          </p:cBhvr>
                                          <p:to>
                                            <a:schemeClr val="bg1"/>
                                          </p:to>
                                        </p:animClr>
                                        <p:set>
                                          <p:cBhvr>
                                            <p:cTn id="19" dur="250" autoRev="1" fill="remove"/>
                                            <p:tgtEl>
                                              <p:spTgt spid="17"/>
                                            </p:tgtEl>
                                            <p:attrNameLst>
                                              <p:attrName>fill.type</p:attrName>
                                            </p:attrNameLst>
                                          </p:cBhvr>
                                          <p:to>
                                            <p:strVal val="solid"/>
                                          </p:to>
                                        </p:set>
                                        <p:set>
                                          <p:cBhvr>
                                            <p:cTn id="20" dur="250" autoRev="1" fill="remove"/>
                                            <p:tgtEl>
                                              <p:spTgt spid="17"/>
                                            </p:tgtEl>
                                            <p:attrNameLst>
                                              <p:attrName>fill.on</p:attrName>
                                            </p:attrNameLst>
                                          </p:cBhvr>
                                          <p:to>
                                            <p:strVal val="true"/>
                                          </p:to>
                                        </p:set>
                                      </p:childTnLst>
                                    </p:cTn>
                                  </p:par>
                                </p:childTnLst>
                              </p:cTn>
                            </p:par>
                            <p:par>
                              <p:cTn id="21" fill="hold">
                                <p:stCondLst>
                                  <p:cond delay="3000"/>
                                </p:stCondLst>
                                <p:childTnLst>
                                  <p:par>
                                    <p:cTn id="22" presetID="22" presetClass="entr" presetSubtype="8" fill="hold" grpId="0" nodeType="after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wipe(left)">
                                          <p:cBhvr>
                                            <p:cTn id="24" dur="500"/>
                                            <p:tgtEl>
                                              <p:spTgt spid="5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left)">
                                          <p:cBhvr>
                                            <p:cTn id="27" dur="500"/>
                                            <p:tgtEl>
                                              <p:spTgt spid="5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wipe(left)">
                                          <p:cBhvr>
                                            <p:cTn id="30" dur="500"/>
                                            <p:tgtEl>
                                              <p:spTgt spid="51"/>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left)">
                                          <p:cBhvr>
                                            <p:cTn id="33" dur="500"/>
                                            <p:tgtEl>
                                              <p:spTgt spid="53"/>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wipe(left)">
                                          <p:cBhvr>
                                            <p:cTn id="36" dur="500"/>
                                            <p:tgtEl>
                                              <p:spTgt spid="52"/>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35">
                                                <p:txEl>
                                                  <p:pRg st="0" end="0"/>
                                                </p:txEl>
                                              </p:spTgt>
                                            </p:tgtEl>
                                            <p:attrNameLst>
                                              <p:attrName>style.visibility</p:attrName>
                                            </p:attrNameLst>
                                          </p:cBhvr>
                                          <p:to>
                                            <p:strVal val="visible"/>
                                          </p:to>
                                        </p:set>
                                        <p:animEffect transition="in" filter="barn(inVertical)">
                                          <p:cBhvr>
                                            <p:cTn id="41" dur="500"/>
                                            <p:tgtEl>
                                              <p:spTgt spid="35">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nodeType="clickEffect">
                                      <p:stCondLst>
                                        <p:cond delay="0"/>
                                      </p:stCondLst>
                                      <p:childTnLst>
                                        <p:set>
                                          <p:cBhvr>
                                            <p:cTn id="45" dur="1" fill="hold">
                                              <p:stCondLst>
                                                <p:cond delay="0"/>
                                              </p:stCondLst>
                                            </p:cTn>
                                            <p:tgtEl>
                                              <p:spTgt spid="35">
                                                <p:txEl>
                                                  <p:pRg st="1" end="1"/>
                                                </p:txEl>
                                              </p:spTgt>
                                            </p:tgtEl>
                                            <p:attrNameLst>
                                              <p:attrName>style.visibility</p:attrName>
                                            </p:attrNameLst>
                                          </p:cBhvr>
                                          <p:to>
                                            <p:strVal val="visible"/>
                                          </p:to>
                                        </p:set>
                                        <p:animEffect transition="in" filter="barn(inVertical)">
                                          <p:cBhvr>
                                            <p:cTn id="46" dur="500"/>
                                            <p:tgtEl>
                                              <p:spTgt spid="35">
                                                <p:txEl>
                                                  <p:pRg st="1" end="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nodeType="clickEffect">
                                      <p:stCondLst>
                                        <p:cond delay="0"/>
                                      </p:stCondLst>
                                      <p:childTnLst>
                                        <p:set>
                                          <p:cBhvr>
                                            <p:cTn id="50" dur="1" fill="hold">
                                              <p:stCondLst>
                                                <p:cond delay="0"/>
                                              </p:stCondLst>
                                            </p:cTn>
                                            <p:tgtEl>
                                              <p:spTgt spid="35">
                                                <p:txEl>
                                                  <p:pRg st="2" end="2"/>
                                                </p:txEl>
                                              </p:spTgt>
                                            </p:tgtEl>
                                            <p:attrNameLst>
                                              <p:attrName>style.visibility</p:attrName>
                                            </p:attrNameLst>
                                          </p:cBhvr>
                                          <p:to>
                                            <p:strVal val="visible"/>
                                          </p:to>
                                        </p:set>
                                        <p:animEffect transition="in" filter="barn(inVertical)">
                                          <p:cBhvr>
                                            <p:cTn id="51" dur="500"/>
                                            <p:tgtEl>
                                              <p:spTgt spid="35">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nodeType="clickEffect">
                                      <p:stCondLst>
                                        <p:cond delay="0"/>
                                      </p:stCondLst>
                                      <p:childTnLst>
                                        <p:set>
                                          <p:cBhvr>
                                            <p:cTn id="55" dur="1" fill="hold">
                                              <p:stCondLst>
                                                <p:cond delay="0"/>
                                              </p:stCondLst>
                                            </p:cTn>
                                            <p:tgtEl>
                                              <p:spTgt spid="35">
                                                <p:txEl>
                                                  <p:pRg st="3" end="3"/>
                                                </p:txEl>
                                              </p:spTgt>
                                            </p:tgtEl>
                                            <p:attrNameLst>
                                              <p:attrName>style.visibility</p:attrName>
                                            </p:attrNameLst>
                                          </p:cBhvr>
                                          <p:to>
                                            <p:strVal val="visible"/>
                                          </p:to>
                                        </p:set>
                                        <p:animEffect transition="in" filter="barn(inVertical)">
                                          <p:cBhvr>
                                            <p:cTn id="56" dur="500"/>
                                            <p:tgtEl>
                                              <p:spTgt spid="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17" grpId="0"/>
          <p:bldP spid="17" grpId="1"/>
          <p:bldP spid="55"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238">
            <a:extLst>
              <a:ext uri="{FF2B5EF4-FFF2-40B4-BE49-F238E27FC236}">
                <a16:creationId xmlns:a16="http://schemas.microsoft.com/office/drawing/2014/main" id="{CD3B25ED-F54B-424D-BBF1-6780A3737C07}"/>
              </a:ext>
            </a:extLst>
          </p:cNvPr>
          <p:cNvSpPr txBox="1"/>
          <p:nvPr/>
        </p:nvSpPr>
        <p:spPr>
          <a:xfrm>
            <a:off x="710656" y="942012"/>
            <a:ext cx="11256848" cy="769441"/>
          </a:xfrm>
          <a:prstGeom prst="rect">
            <a:avLst/>
          </a:prstGeom>
          <a:noFill/>
        </p:spPr>
        <p:txBody>
          <a:bodyPr wrap="square" rtlCol="0">
            <a:spAutoFit/>
          </a:bodyPr>
          <a:lstStyle/>
          <a:p>
            <a:r>
              <a:rPr lang="en-US" sz="2200" dirty="0">
                <a:latin typeface="Myriad Pro" panose="020B0503030403020204" charset="0"/>
                <a:cs typeface="Times New Roman" panose="02020603050405020304" pitchFamily="18" charset="0"/>
              </a:rPr>
              <a:t>A classical example of multiple alleles in  humans is the ABO blood group system. Click the link below to watch the video and answer the following questions.</a:t>
            </a:r>
          </a:p>
        </p:txBody>
      </p:sp>
      <p:sp>
        <p:nvSpPr>
          <p:cNvPr id="11" name="Title 1">
            <a:extLst>
              <a:ext uri="{FF2B5EF4-FFF2-40B4-BE49-F238E27FC236}">
                <a16:creationId xmlns:a16="http://schemas.microsoft.com/office/drawing/2014/main" id="{C5A4E74D-3A98-3349-A32A-5D0ED8A3FE72}"/>
              </a:ext>
            </a:extLst>
          </p:cNvPr>
          <p:cNvSpPr txBox="1">
            <a:spLocks/>
          </p:cNvSpPr>
          <p:nvPr/>
        </p:nvSpPr>
        <p:spPr>
          <a:xfrm>
            <a:off x="897269" y="-31552"/>
            <a:ext cx="10916041"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lvl="0" defTabSz="914400">
              <a:lnSpc>
                <a:spcPct val="100000"/>
              </a:lnSpc>
              <a:spcBef>
                <a:spcPts val="0"/>
              </a:spcBef>
              <a:defRPr/>
            </a:pP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Molecular basis of ABO system</a:t>
            </a:r>
          </a:p>
        </p:txBody>
      </p:sp>
      <p:sp>
        <p:nvSpPr>
          <p:cNvPr id="13" name="CuadroTexto 238">
            <a:extLst>
              <a:ext uri="{FF2B5EF4-FFF2-40B4-BE49-F238E27FC236}">
                <a16:creationId xmlns:a16="http://schemas.microsoft.com/office/drawing/2014/main" id="{CD3B25ED-F54B-424D-BBF1-6780A3737C07}"/>
              </a:ext>
            </a:extLst>
          </p:cNvPr>
          <p:cNvSpPr txBox="1"/>
          <p:nvPr/>
        </p:nvSpPr>
        <p:spPr>
          <a:xfrm>
            <a:off x="589715" y="2676313"/>
            <a:ext cx="11401984" cy="3477875"/>
          </a:xfrm>
          <a:prstGeom prst="rect">
            <a:avLst/>
          </a:prstGeom>
          <a:ln w="1905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2200" b="1" dirty="0">
                <a:solidFill>
                  <a:schemeClr val="accent5">
                    <a:lumMod val="75000"/>
                  </a:schemeClr>
                </a:solidFill>
                <a:latin typeface="Myriad Pro" panose="020B0503030403020204" charset="0"/>
              </a:rPr>
              <a:t>12- Indicate the location of molecules A, B, and O.</a:t>
            </a:r>
          </a:p>
          <a:p>
            <a:pPr indent="461963"/>
            <a:r>
              <a:rPr lang="en-US" sz="2200" dirty="0">
                <a:latin typeface="Myriad Pro"/>
              </a:rPr>
              <a:t>They are located on the surface of the red blood cells.</a:t>
            </a:r>
          </a:p>
          <a:p>
            <a:r>
              <a:rPr lang="en-US" sz="2200" b="1" dirty="0">
                <a:solidFill>
                  <a:schemeClr val="accent5">
                    <a:lumMod val="75000"/>
                  </a:schemeClr>
                </a:solidFill>
                <a:latin typeface="Myriad Pro" panose="020B0503030403020204" charset="0"/>
              </a:rPr>
              <a:t>13- Compare the structure of molecules A, B, and O.</a:t>
            </a:r>
          </a:p>
          <a:p>
            <a:pPr marL="461963"/>
            <a:r>
              <a:rPr lang="en-US" sz="2200" dirty="0">
                <a:latin typeface="Myriad Pro"/>
              </a:rPr>
              <a:t>All Molecules A, B, and O have the same basic structure called substance H. Molecule A has a supplementary sugar, N-</a:t>
            </a:r>
            <a:r>
              <a:rPr lang="en-US" sz="2200" dirty="0" err="1">
                <a:latin typeface="Myriad Pro"/>
              </a:rPr>
              <a:t>acetylgalactosamine</a:t>
            </a:r>
            <a:r>
              <a:rPr lang="en-US" sz="2200" dirty="0">
                <a:latin typeface="Myriad Pro"/>
              </a:rPr>
              <a:t>, while molecule B has a supplementary sugar, galactose. However, molecule O has no supplementary sugar.</a:t>
            </a:r>
          </a:p>
          <a:p>
            <a:r>
              <a:rPr lang="en-US" sz="2200" b="1" dirty="0">
                <a:solidFill>
                  <a:schemeClr val="accent5">
                    <a:lumMod val="75000"/>
                  </a:schemeClr>
                </a:solidFill>
                <a:latin typeface="Myriad Pro" panose="020B0503030403020204" charset="0"/>
              </a:rPr>
              <a:t>14- Indicate the role of each of the transferase enzymes.</a:t>
            </a:r>
          </a:p>
          <a:p>
            <a:pPr marL="517525"/>
            <a:r>
              <a:rPr lang="en-US" sz="2200" dirty="0">
                <a:latin typeface="Myriad Pro" panose="020B0503030403020204" charset="0"/>
              </a:rPr>
              <a:t>Transferase A adds the sugar, N-</a:t>
            </a:r>
            <a:r>
              <a:rPr lang="en-US" sz="2200" dirty="0" err="1">
                <a:latin typeface="Myriad Pro" panose="020B0503030403020204" charset="0"/>
              </a:rPr>
              <a:t>acetylgalactosamine</a:t>
            </a:r>
            <a:r>
              <a:rPr lang="en-US" sz="2200" dirty="0">
                <a:latin typeface="Myriad Pro" panose="020B0503030403020204" charset="0"/>
              </a:rPr>
              <a:t>, to the substance H to form antigen A.</a:t>
            </a:r>
          </a:p>
          <a:p>
            <a:pPr marL="517525"/>
            <a:r>
              <a:rPr lang="en-US" sz="2200" dirty="0">
                <a:latin typeface="Myriad Pro"/>
              </a:rPr>
              <a:t>Transferase B adds the sugar galactose to the substance H to form antigen B.</a:t>
            </a:r>
          </a:p>
          <a:p>
            <a:pPr indent="517525"/>
            <a:r>
              <a:rPr lang="en-US" sz="2200" dirty="0">
                <a:latin typeface="Myriad Pro" panose="020B0503030403020204" charset="0"/>
              </a:rPr>
              <a:t>Inactivated transferase O does not add any sugar to the substance H.</a:t>
            </a:r>
          </a:p>
        </p:txBody>
      </p:sp>
      <p:sp>
        <p:nvSpPr>
          <p:cNvPr id="12" name="Rectangle 7">
            <a:extLst>
              <a:ext uri="{FF2B5EF4-FFF2-40B4-BE49-F238E27FC236}">
                <a16:creationId xmlns:a16="http://schemas.microsoft.com/office/drawing/2014/main" id="{3BF526A5-2512-49EB-AEFC-C9D051C5AE3F}"/>
              </a:ext>
            </a:extLst>
          </p:cNvPr>
          <p:cNvSpPr/>
          <p:nvPr/>
        </p:nvSpPr>
        <p:spPr>
          <a:xfrm rot="3312455">
            <a:off x="425995" y="2255793"/>
            <a:ext cx="279172" cy="841041"/>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1">
              <a:lumMod val="20000"/>
              <a:lumOff val="80000"/>
            </a:schemeClr>
          </a:solidFill>
          <a:ln w="12700" cap="flat" cmpd="sng" algn="ctr">
            <a:solidFill>
              <a:srgbClr val="0097D7"/>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 name="Subtitle 2">
            <a:extLst>
              <a:ext uri="{FF2B5EF4-FFF2-40B4-BE49-F238E27FC236}">
                <a16:creationId xmlns:a16="http://schemas.microsoft.com/office/drawing/2014/main" id="{655D1184-17FD-D34E-B226-D56D0AB3A998}"/>
              </a:ext>
            </a:extLst>
          </p:cNvPr>
          <p:cNvSpPr txBox="1">
            <a:spLocks/>
          </p:cNvSpPr>
          <p:nvPr/>
        </p:nvSpPr>
        <p:spPr>
          <a:xfrm>
            <a:off x="2969681" y="6602289"/>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2" name="Rectangle 1"/>
          <p:cNvSpPr/>
          <p:nvPr/>
        </p:nvSpPr>
        <p:spPr>
          <a:xfrm>
            <a:off x="734851" y="1831926"/>
            <a:ext cx="4831707" cy="369332"/>
          </a:xfrm>
          <a:prstGeom prst="rect">
            <a:avLst/>
          </a:prstGeom>
        </p:spPr>
        <p:txBody>
          <a:bodyPr wrap="none">
            <a:spAutoFit/>
          </a:bodyPr>
          <a:lstStyle/>
          <a:p>
            <a:r>
              <a:rPr lang="en-US" dirty="0">
                <a:hlinkClick r:id="rId2"/>
              </a:rPr>
              <a:t>https://www.youtube.com/watch?v=foUR_i1pxz4</a:t>
            </a:r>
            <a:endParaRPr lang="en-US" dirty="0"/>
          </a:p>
        </p:txBody>
      </p:sp>
    </p:spTree>
    <p:extLst>
      <p:ext uri="{BB962C8B-B14F-4D97-AF65-F5344CB8AC3E}">
        <p14:creationId xmlns:p14="http://schemas.microsoft.com/office/powerpoint/2010/main" val="41526151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Effect transition="in" filter="fade">
                                      <p:cBhvr>
                                        <p:cTn id="16" dur="500"/>
                                        <p:tgtEl>
                                          <p:spTgt spid="13">
                                            <p:txEl>
                                              <p:pRg st="0" end="0"/>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animEffect transition="in" filter="fade">
                                      <p:cBhvr>
                                        <p:cTn id="19" dur="500"/>
                                        <p:tgtEl>
                                          <p:spTgt spid="1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3">
                                            <p:txEl>
                                              <p:pRg st="1" end="1"/>
                                            </p:txEl>
                                          </p:spTgt>
                                        </p:tgtEl>
                                        <p:attrNameLst>
                                          <p:attrName>style.visibility</p:attrName>
                                        </p:attrNameLst>
                                      </p:cBhvr>
                                      <p:to>
                                        <p:strVal val="visible"/>
                                      </p:to>
                                    </p:set>
                                    <p:animEffect transition="in" filter="fade">
                                      <p:cBhvr>
                                        <p:cTn id="24" dur="500"/>
                                        <p:tgtEl>
                                          <p:spTgt spid="1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fade">
                                      <p:cBhvr>
                                        <p:cTn id="29" dur="500"/>
                                        <p:tgtEl>
                                          <p:spTgt spid="1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3">
                                            <p:txEl>
                                              <p:pRg st="4" end="4"/>
                                            </p:txEl>
                                          </p:spTgt>
                                        </p:tgtEl>
                                        <p:attrNameLst>
                                          <p:attrName>style.visibility</p:attrName>
                                        </p:attrNameLst>
                                      </p:cBhvr>
                                      <p:to>
                                        <p:strVal val="visible"/>
                                      </p:to>
                                    </p:set>
                                    <p:animEffect transition="in" filter="fade">
                                      <p:cBhvr>
                                        <p:cTn id="34" dur="500"/>
                                        <p:tgtEl>
                                          <p:spTgt spid="1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
                                            <p:txEl>
                                              <p:pRg st="5" end="5"/>
                                            </p:txEl>
                                          </p:spTgt>
                                        </p:tgtEl>
                                        <p:attrNameLst>
                                          <p:attrName>style.visibility</p:attrName>
                                        </p:attrNameLst>
                                      </p:cBhvr>
                                      <p:to>
                                        <p:strVal val="visible"/>
                                      </p:to>
                                    </p:set>
                                    <p:animEffect transition="in" filter="fade">
                                      <p:cBhvr>
                                        <p:cTn id="39" dur="500"/>
                                        <p:tgtEl>
                                          <p:spTgt spid="13">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3">
                                            <p:txEl>
                                              <p:pRg st="6" end="6"/>
                                            </p:txEl>
                                          </p:spTgt>
                                        </p:tgtEl>
                                        <p:attrNameLst>
                                          <p:attrName>style.visibility</p:attrName>
                                        </p:attrNameLst>
                                      </p:cBhvr>
                                      <p:to>
                                        <p:strVal val="visible"/>
                                      </p:to>
                                    </p:set>
                                    <p:animEffect transition="in" filter="fade">
                                      <p:cBhvr>
                                        <p:cTn id="44" dur="500"/>
                                        <p:tgtEl>
                                          <p:spTgt spid="1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3">
                                            <p:txEl>
                                              <p:pRg st="7" end="7"/>
                                            </p:txEl>
                                          </p:spTgt>
                                        </p:tgtEl>
                                        <p:attrNameLst>
                                          <p:attrName>style.visibility</p:attrName>
                                        </p:attrNameLst>
                                      </p:cBhvr>
                                      <p:to>
                                        <p:strVal val="visible"/>
                                      </p:to>
                                    </p:set>
                                    <p:animEffect transition="in" filter="fade">
                                      <p:cBhvr>
                                        <p:cTn id="49" dur="500"/>
                                        <p:tgtEl>
                                          <p:spTgt spid="1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238">
            <a:extLst>
              <a:ext uri="{FF2B5EF4-FFF2-40B4-BE49-F238E27FC236}">
                <a16:creationId xmlns:a16="http://schemas.microsoft.com/office/drawing/2014/main" id="{CD3B25ED-F54B-424D-BBF1-6780A3737C07}"/>
              </a:ext>
            </a:extLst>
          </p:cNvPr>
          <p:cNvSpPr txBox="1"/>
          <p:nvPr/>
        </p:nvSpPr>
        <p:spPr>
          <a:xfrm>
            <a:off x="757474" y="825939"/>
            <a:ext cx="10169144" cy="769441"/>
          </a:xfrm>
          <a:prstGeom prst="rect">
            <a:avLst/>
          </a:prstGeom>
          <a:noFill/>
        </p:spPr>
        <p:txBody>
          <a:bodyPr wrap="square" rtlCol="0">
            <a:spAutoFit/>
          </a:bodyPr>
          <a:lstStyle/>
          <a:p>
            <a:r>
              <a:rPr lang="en-US" sz="2200" dirty="0">
                <a:latin typeface="Myriad Pro" panose="020B0503030403020204" charset="0"/>
                <a:cs typeface="Times New Roman" panose="02020603050405020304" pitchFamily="18" charset="0"/>
              </a:rPr>
              <a:t>A classical example of multiple alleles in  humans is the ABO blood group system. Click the link below to watch the video and answer the following questions.</a:t>
            </a:r>
          </a:p>
        </p:txBody>
      </p:sp>
      <p:sp>
        <p:nvSpPr>
          <p:cNvPr id="11" name="Title 1">
            <a:extLst>
              <a:ext uri="{FF2B5EF4-FFF2-40B4-BE49-F238E27FC236}">
                <a16:creationId xmlns:a16="http://schemas.microsoft.com/office/drawing/2014/main" id="{C5A4E74D-3A98-3349-A32A-5D0ED8A3FE72}"/>
              </a:ext>
            </a:extLst>
          </p:cNvPr>
          <p:cNvSpPr txBox="1">
            <a:spLocks/>
          </p:cNvSpPr>
          <p:nvPr/>
        </p:nvSpPr>
        <p:spPr>
          <a:xfrm>
            <a:off x="757474" y="113737"/>
            <a:ext cx="9208563" cy="628073"/>
          </a:xfrm>
          <a:prstGeom prst="rect">
            <a:avLst/>
          </a:prstGeom>
        </p:spPr>
        <p:txBody>
          <a:bodyPr vert="horz" lIns="91440" tIns="45720" rIns="91440" bIns="45720" rtlCol="0" anchor="ctr">
            <a:normAutofit lnSpcReduction="10000"/>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lvl="0" defTabSz="914400">
              <a:lnSpc>
                <a:spcPct val="100000"/>
              </a:lnSpc>
              <a:spcBef>
                <a:spcPts val="0"/>
              </a:spcBef>
              <a:defRPr/>
            </a:pP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Molecular basis of ABO system</a:t>
            </a:r>
          </a:p>
        </p:txBody>
      </p:sp>
      <p:sp>
        <p:nvSpPr>
          <p:cNvPr id="13" name="CuadroTexto 238">
            <a:extLst>
              <a:ext uri="{FF2B5EF4-FFF2-40B4-BE49-F238E27FC236}">
                <a16:creationId xmlns:a16="http://schemas.microsoft.com/office/drawing/2014/main" id="{CD3B25ED-F54B-424D-BBF1-6780A3737C07}"/>
              </a:ext>
            </a:extLst>
          </p:cNvPr>
          <p:cNvSpPr txBox="1"/>
          <p:nvPr/>
        </p:nvSpPr>
        <p:spPr>
          <a:xfrm>
            <a:off x="428579" y="2048714"/>
            <a:ext cx="11579938" cy="4493538"/>
          </a:xfrm>
          <a:prstGeom prst="rect">
            <a:avLst/>
          </a:prstGeom>
          <a:ln w="1905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2200" b="1" dirty="0">
                <a:solidFill>
                  <a:schemeClr val="accent5">
                    <a:lumMod val="75000"/>
                  </a:schemeClr>
                </a:solidFill>
                <a:latin typeface="Myriad Pro"/>
              </a:rPr>
              <a:t>15- Explain what this difference in structure is due to. </a:t>
            </a:r>
            <a:endParaRPr lang="en-US" sz="2200" b="1" dirty="0">
              <a:solidFill>
                <a:schemeClr val="accent5">
                  <a:lumMod val="75000"/>
                </a:schemeClr>
              </a:solidFill>
              <a:latin typeface="Myriad Pro" panose="020B0503030403020204" charset="0"/>
            </a:endParaRPr>
          </a:p>
          <a:p>
            <a:pPr marL="396875"/>
            <a:r>
              <a:rPr lang="en-US" sz="2200" dirty="0">
                <a:latin typeface="Myriad Pro" panose="020B0503030403020204" charset="0"/>
              </a:rPr>
              <a:t>Mutations cause diverse alleles of the same gene: </a:t>
            </a:r>
          </a:p>
          <a:p>
            <a:pPr marL="396875"/>
            <a:r>
              <a:rPr lang="en-US" sz="2200" dirty="0">
                <a:solidFill>
                  <a:schemeClr val="tx1"/>
                </a:solidFill>
                <a:latin typeface="Myriad Pro"/>
              </a:rPr>
              <a:t>Allele O is due to a deletion of an ancestral gene, which leads to a truncated and non -functional transferase enzyme  which does not add any sugar to substance H; </a:t>
            </a:r>
            <a:endParaRPr lang="en-US" sz="2200" dirty="0">
              <a:solidFill>
                <a:schemeClr val="tx1"/>
              </a:solidFill>
              <a:latin typeface="Myriad Pro" panose="020B0503030403020204" charset="0"/>
            </a:endParaRPr>
          </a:p>
          <a:p>
            <a:pPr marL="396875"/>
            <a:r>
              <a:rPr lang="en-US" sz="2200" dirty="0">
                <a:solidFill>
                  <a:schemeClr val="tx1"/>
                </a:solidFill>
                <a:latin typeface="Myriad Pro"/>
              </a:rPr>
              <a:t>whereas alleles A and B are due to four mutations by substitution which result in transferase enzymes A and B that differ by four amino acids. These mutations modify the function of the transferase enzyme, transferase A coded by the allele A adds the sugar N-</a:t>
            </a:r>
            <a:r>
              <a:rPr lang="en-US" sz="2200" dirty="0" err="1">
                <a:solidFill>
                  <a:schemeClr val="tx1"/>
                </a:solidFill>
                <a:latin typeface="Myriad Pro"/>
              </a:rPr>
              <a:t>acetylgalactosamine</a:t>
            </a:r>
            <a:r>
              <a:rPr lang="en-US" sz="2200" dirty="0">
                <a:solidFill>
                  <a:schemeClr val="tx1"/>
                </a:solidFill>
                <a:latin typeface="Myriad Pro"/>
              </a:rPr>
              <a:t> to the substance H to form antigen A. On the other hand, transferase B coded by the allele B adds the sugar galactose to the substance H to form antigen B.</a:t>
            </a:r>
            <a:endParaRPr lang="en-US" sz="2200" b="1" dirty="0">
              <a:latin typeface="Myriad Pro" panose="020B0503030403020204" charset="0"/>
            </a:endParaRPr>
          </a:p>
          <a:p>
            <a:pPr marL="461963" indent="-461963"/>
            <a:r>
              <a:rPr lang="en-US" sz="2200" b="1" dirty="0">
                <a:solidFill>
                  <a:schemeClr val="accent5">
                    <a:lumMod val="75000"/>
                  </a:schemeClr>
                </a:solidFill>
                <a:latin typeface="Myriad Pro"/>
              </a:rPr>
              <a:t>16- Draw out, based on all what precedes, the definition of genetic polymorphism and its possible cause.</a:t>
            </a:r>
          </a:p>
          <a:p>
            <a:pPr marL="517525"/>
            <a:r>
              <a:rPr lang="en-US" sz="2200" dirty="0">
                <a:latin typeface="Myriad Pro"/>
              </a:rPr>
              <a:t>Genetic polymorphism refers to the simultaneous occurrence, in a population of allelic variations. </a:t>
            </a:r>
            <a:r>
              <a:rPr lang="en-US" sz="2200">
                <a:latin typeface="Myriad Pro"/>
              </a:rPr>
              <a:t>This </a:t>
            </a:r>
            <a:r>
              <a:rPr lang="en-US" sz="2200" dirty="0">
                <a:latin typeface="Myriad Pro"/>
              </a:rPr>
              <a:t>is due to a mutation affecting the DNA sequence.</a:t>
            </a:r>
          </a:p>
        </p:txBody>
      </p:sp>
      <p:sp>
        <p:nvSpPr>
          <p:cNvPr id="7" name="Subtitle 2">
            <a:extLst>
              <a:ext uri="{FF2B5EF4-FFF2-40B4-BE49-F238E27FC236}">
                <a16:creationId xmlns:a16="http://schemas.microsoft.com/office/drawing/2014/main" id="{655D1184-17FD-D34E-B226-D56D0AB3A998}"/>
              </a:ext>
            </a:extLst>
          </p:cNvPr>
          <p:cNvSpPr txBox="1">
            <a:spLocks/>
          </p:cNvSpPr>
          <p:nvPr/>
        </p:nvSpPr>
        <p:spPr>
          <a:xfrm>
            <a:off x="2986499" y="6542252"/>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2" name="Rectangle 1"/>
          <p:cNvSpPr/>
          <p:nvPr/>
        </p:nvSpPr>
        <p:spPr>
          <a:xfrm>
            <a:off x="757474" y="1533055"/>
            <a:ext cx="4311373" cy="338554"/>
          </a:xfrm>
          <a:prstGeom prst="rect">
            <a:avLst/>
          </a:prstGeom>
        </p:spPr>
        <p:txBody>
          <a:bodyPr wrap="none">
            <a:spAutoFit/>
          </a:bodyPr>
          <a:lstStyle/>
          <a:p>
            <a:r>
              <a:rPr lang="en-US" sz="1600" dirty="0">
                <a:hlinkClick r:id="rId2"/>
              </a:rPr>
              <a:t>https://www.youtube.com/watch?v=foUR_i1pxz4</a:t>
            </a:r>
            <a:endParaRPr lang="en-US" sz="1600" dirty="0"/>
          </a:p>
        </p:txBody>
      </p:sp>
    </p:spTree>
    <p:extLst>
      <p:ext uri="{BB962C8B-B14F-4D97-AF65-F5344CB8AC3E}">
        <p14:creationId xmlns:p14="http://schemas.microsoft.com/office/powerpoint/2010/main" val="17427385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3">
                                            <p:txEl>
                                              <p:pRg st="0" end="0"/>
                                            </p:txEl>
                                          </p:spTgt>
                                        </p:tgtEl>
                                        <p:attrNameLst>
                                          <p:attrName>style.visibility</p:attrName>
                                        </p:attrNameLst>
                                      </p:cBhvr>
                                      <p:to>
                                        <p:strVal val="visible"/>
                                      </p:to>
                                    </p:set>
                                    <p:animEffect transition="in" filter="fade">
                                      <p:cBhvr>
                                        <p:cTn id="10" dur="500"/>
                                        <p:tgtEl>
                                          <p:spTgt spid="1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animEffect transition="in" filter="fade">
                                      <p:cBhvr>
                                        <p:cTn id="15" dur="500"/>
                                        <p:tgtEl>
                                          <p:spTgt spid="1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xEl>
                                              <p:pRg st="2" end="2"/>
                                            </p:txEl>
                                          </p:spTgt>
                                        </p:tgtEl>
                                        <p:attrNameLst>
                                          <p:attrName>style.visibility</p:attrName>
                                        </p:attrNameLst>
                                      </p:cBhvr>
                                      <p:to>
                                        <p:strVal val="visible"/>
                                      </p:to>
                                    </p:set>
                                    <p:animEffect transition="in" filter="fade">
                                      <p:cBhvr>
                                        <p:cTn id="18" dur="500"/>
                                        <p:tgtEl>
                                          <p:spTgt spid="1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xEl>
                                              <p:pRg st="3" end="3"/>
                                            </p:txEl>
                                          </p:spTgt>
                                        </p:tgtEl>
                                        <p:attrNameLst>
                                          <p:attrName>style.visibility</p:attrName>
                                        </p:attrNameLst>
                                      </p:cBhvr>
                                      <p:to>
                                        <p:strVal val="visible"/>
                                      </p:to>
                                    </p:set>
                                    <p:animEffect transition="in" filter="fade">
                                      <p:cBhvr>
                                        <p:cTn id="21" dur="500"/>
                                        <p:tgtEl>
                                          <p:spTgt spid="1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3">
                                            <p:txEl>
                                              <p:pRg st="4" end="4"/>
                                            </p:txEl>
                                          </p:spTgt>
                                        </p:tgtEl>
                                        <p:attrNameLst>
                                          <p:attrName>style.visibility</p:attrName>
                                        </p:attrNameLst>
                                      </p:cBhvr>
                                      <p:to>
                                        <p:strVal val="visible"/>
                                      </p:to>
                                    </p:set>
                                    <p:animEffect transition="in" filter="barn(inVertical)">
                                      <p:cBhvr>
                                        <p:cTn id="26" dur="500"/>
                                        <p:tgtEl>
                                          <p:spTgt spid="1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13">
                                            <p:txEl>
                                              <p:pRg st="5" end="5"/>
                                            </p:txEl>
                                          </p:spTgt>
                                        </p:tgtEl>
                                        <p:attrNameLst>
                                          <p:attrName>style.visibility</p:attrName>
                                        </p:attrNameLst>
                                      </p:cBhvr>
                                      <p:to>
                                        <p:strVal val="visible"/>
                                      </p:to>
                                    </p:set>
                                    <p:animEffect transition="in" filter="barn(inVertical)">
                                      <p:cBhvr>
                                        <p:cTn id="31" dur="5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108">
            <a:extLst>
              <a:ext uri="{FF2B5EF4-FFF2-40B4-BE49-F238E27FC236}">
                <a16:creationId xmlns:a16="http://schemas.microsoft.com/office/drawing/2014/main" id="{0EB36629-65BA-C749-84AA-793E54E42B80}"/>
              </a:ext>
            </a:extLst>
          </p:cNvPr>
          <p:cNvSpPr/>
          <p:nvPr/>
        </p:nvSpPr>
        <p:spPr>
          <a:xfrm>
            <a:off x="11161895" y="147782"/>
            <a:ext cx="689604" cy="62600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565874"/>
          </a:solidFill>
          <a:ln w="12700" cap="flat" cmpd="sng" algn="ctr">
            <a:noFill/>
            <a:prstDash val="solid"/>
            <a:miter lim="800000"/>
          </a:ln>
          <a:effectLst/>
        </p:spPr>
        <p:txBody>
          <a:bodyPr rtlCol="0" anchor="ct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grpSp>
        <p:nvGrpSpPr>
          <p:cNvPr id="13" name="Group 12"/>
          <p:cNvGrpSpPr/>
          <p:nvPr/>
        </p:nvGrpSpPr>
        <p:grpSpPr>
          <a:xfrm>
            <a:off x="2495226" y="1487697"/>
            <a:ext cx="7113723" cy="3487259"/>
            <a:chOff x="3908238" y="2286258"/>
            <a:chExt cx="3802335" cy="2148840"/>
          </a:xfrm>
          <a:scene3d>
            <a:camera prst="perspectiveRelaxed" fov="7200000"/>
            <a:lightRig rig="threePt" dir="t"/>
          </a:scene3d>
        </p:grpSpPr>
        <p:sp>
          <p:nvSpPr>
            <p:cNvPr id="2" name="Rectangle 1"/>
            <p:cNvSpPr/>
            <p:nvPr/>
          </p:nvSpPr>
          <p:spPr>
            <a:xfrm>
              <a:off x="3908238" y="2286258"/>
              <a:ext cx="1267445" cy="2148840"/>
            </a:xfrm>
            <a:prstGeom prst="rect">
              <a:avLst/>
            </a:prstGeom>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6443128" y="2286258"/>
              <a:ext cx="1267445" cy="2148840"/>
            </a:xfrm>
            <a:prstGeom prst="rect">
              <a:avLst/>
            </a:prstGeom>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ectangle 8"/>
            <p:cNvSpPr/>
            <p:nvPr/>
          </p:nvSpPr>
          <p:spPr>
            <a:xfrm>
              <a:off x="5175684" y="2286258"/>
              <a:ext cx="1267445" cy="2148840"/>
            </a:xfrm>
            <a:prstGeom prst="rect">
              <a:avLst/>
            </a:prstGeom>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4" name="Rectangle 13"/>
          <p:cNvSpPr/>
          <p:nvPr/>
        </p:nvSpPr>
        <p:spPr>
          <a:xfrm>
            <a:off x="41240" y="5098943"/>
            <a:ext cx="4014061" cy="1100380"/>
          </a:xfrm>
          <a:prstGeom prst="rect">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4000" dirty="0">
                <a:ln w="0"/>
                <a:solidFill>
                  <a:schemeClr val="accent5">
                    <a:lumMod val="50000"/>
                  </a:schemeClr>
                </a:solidFill>
                <a:effectLst>
                  <a:outerShdw blurRad="38100" dist="25400" dir="5400000" algn="ctr" rotWithShape="0">
                    <a:srgbClr val="6E747A">
                      <a:alpha val="43000"/>
                    </a:srgbClr>
                  </a:outerShdw>
                </a:effectLst>
                <a:latin typeface="Myriad Pro" panose="020B0503030403020204" charset="0"/>
              </a:rPr>
              <a:t>Substitution</a:t>
            </a:r>
          </a:p>
        </p:txBody>
      </p:sp>
      <p:sp>
        <p:nvSpPr>
          <p:cNvPr id="17" name="Rectangle 16"/>
          <p:cNvSpPr/>
          <p:nvPr/>
        </p:nvSpPr>
        <p:spPr>
          <a:xfrm>
            <a:off x="4055301" y="5098943"/>
            <a:ext cx="4014061" cy="110038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4000" dirty="0">
              <a:ln w="0"/>
              <a:solidFill>
                <a:srgbClr val="FF0000"/>
              </a:solidFill>
              <a:effectLst>
                <a:outerShdw blurRad="38100" dist="25400" dir="5400000" algn="ctr" rotWithShape="0">
                  <a:srgbClr val="6E747A">
                    <a:alpha val="43000"/>
                  </a:srgbClr>
                </a:outerShdw>
              </a:effectLst>
              <a:latin typeface="Myriad Pro" panose="020B0503030403020204" charset="0"/>
            </a:endParaRPr>
          </a:p>
        </p:txBody>
      </p:sp>
      <p:sp>
        <p:nvSpPr>
          <p:cNvPr id="18" name="Rectangle 17"/>
          <p:cNvSpPr/>
          <p:nvPr/>
        </p:nvSpPr>
        <p:spPr>
          <a:xfrm>
            <a:off x="8069362" y="5098943"/>
            <a:ext cx="4014061" cy="1100380"/>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4000" dirty="0">
                <a:ln w="0"/>
                <a:solidFill>
                  <a:schemeClr val="accent4"/>
                </a:solidFill>
                <a:effectLst>
                  <a:outerShdw blurRad="38100" dist="25400" dir="5400000" algn="ctr" rotWithShape="0">
                    <a:srgbClr val="6E747A">
                      <a:alpha val="43000"/>
                    </a:srgbClr>
                  </a:outerShdw>
                </a:effectLst>
                <a:latin typeface="Myriad Pro" panose="020B0503030403020204" charset="0"/>
              </a:rPr>
              <a:t>Insertion</a:t>
            </a:r>
            <a:endParaRPr lang="en-US" dirty="0">
              <a:ln w="0"/>
              <a:solidFill>
                <a:schemeClr val="accent4"/>
              </a:solidFill>
              <a:effectLst>
                <a:outerShdw blurRad="38100" dist="25400" dir="5400000" algn="ctr" rotWithShape="0">
                  <a:srgbClr val="6E747A">
                    <a:alpha val="43000"/>
                  </a:srgbClr>
                </a:outerShdw>
              </a:effectLst>
              <a:latin typeface="Myriad Pro" panose="020B0503030403020204" charset="0"/>
            </a:endParaRPr>
          </a:p>
        </p:txBody>
      </p:sp>
      <p:sp>
        <p:nvSpPr>
          <p:cNvPr id="24" name="TextBox 23"/>
          <p:cNvSpPr txBox="1"/>
          <p:nvPr/>
        </p:nvSpPr>
        <p:spPr>
          <a:xfrm>
            <a:off x="4596108" y="5295190"/>
            <a:ext cx="2641600" cy="707886"/>
          </a:xfrm>
          <a:prstGeom prst="rect">
            <a:avLst/>
          </a:prstGeom>
          <a:noFill/>
        </p:spPr>
        <p:txBody>
          <a:bodyPr wrap="square" rtlCol="0">
            <a:spAutoFit/>
          </a:bodyPr>
          <a:lstStyle/>
          <a:p>
            <a:pPr algn="ctr"/>
            <a:r>
              <a:rPr lang="en-US" sz="4000" dirty="0">
                <a:solidFill>
                  <a:srgbClr val="C00000"/>
                </a:solidFill>
                <a:latin typeface="Myriad Pro" panose="020B0503030403020204" charset="0"/>
              </a:rPr>
              <a:t>Deletion </a:t>
            </a:r>
          </a:p>
        </p:txBody>
      </p:sp>
      <p:sp>
        <p:nvSpPr>
          <p:cNvPr id="26" name="Cloud Callout 25"/>
          <p:cNvSpPr/>
          <p:nvPr/>
        </p:nvSpPr>
        <p:spPr>
          <a:xfrm>
            <a:off x="1117601" y="-275771"/>
            <a:ext cx="9289142" cy="1688383"/>
          </a:xfrm>
          <a:prstGeom prst="cloudCallout">
            <a:avLst>
              <a:gd name="adj1" fmla="val 1042"/>
              <a:gd name="adj2" fmla="val 126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accent4"/>
                </a:solidFill>
                <a:latin typeface="Myriad Pro" panose="020B0503030403020204" charset="0"/>
              </a:rPr>
              <a:t>Types of gene mutations</a:t>
            </a:r>
          </a:p>
        </p:txBody>
      </p:sp>
      <p:pic>
        <p:nvPicPr>
          <p:cNvPr id="27" name="Picture 26"/>
          <p:cNvPicPr>
            <a:picLocks noChangeAspect="1"/>
          </p:cNvPicPr>
          <p:nvPr/>
        </p:nvPicPr>
        <p:blipFill>
          <a:blip r:embed="rId9" cstate="print">
            <a:duotone>
              <a:schemeClr val="accent2">
                <a:shade val="45000"/>
                <a:satMod val="135000"/>
              </a:schemeClr>
              <a:prstClr val="white"/>
            </a:duotone>
            <a:extLst>
              <a:ext uri="{BEBA8EAE-BF5A-486C-A8C5-ECC9F3942E4B}">
                <a14:imgProps xmlns:a14="http://schemas.microsoft.com/office/drawing/2010/main">
                  <a14:imgLayer r:embed="rId10">
                    <a14:imgEffect>
                      <a14:backgroundRemoval t="5556" b="96806" l="25078" r="66250"/>
                    </a14:imgEffect>
                  </a14:imgLayer>
                </a14:imgProps>
              </a:ext>
              <a:ext uri="{28A0092B-C50C-407E-A947-70E740481C1C}">
                <a14:useLocalDpi xmlns:a14="http://schemas.microsoft.com/office/drawing/2010/main" val="0"/>
              </a:ext>
            </a:extLst>
          </a:blip>
          <a:stretch>
            <a:fillRect/>
          </a:stretch>
        </p:blipFill>
        <p:spPr>
          <a:xfrm>
            <a:off x="2495224" y="1730993"/>
            <a:ext cx="2100884" cy="2426524"/>
          </a:xfrm>
          <a:prstGeom prst="rect">
            <a:avLst/>
          </a:prstGeom>
        </p:spPr>
      </p:pic>
      <p:pic>
        <p:nvPicPr>
          <p:cNvPr id="28" name="Picture 27"/>
          <p:cNvPicPr>
            <a:picLocks noChangeAspect="1"/>
          </p:cNvPicPr>
          <p:nvPr/>
        </p:nvPicPr>
        <p:blipFill>
          <a:blip r:embed="rId11" cstate="print">
            <a:duotone>
              <a:schemeClr val="accent2">
                <a:shade val="45000"/>
                <a:satMod val="135000"/>
              </a:schemeClr>
              <a:prstClr val="white"/>
            </a:duotone>
            <a:extLst>
              <a:ext uri="{BEBA8EAE-BF5A-486C-A8C5-ECC9F3942E4B}">
                <a14:imgProps xmlns:a14="http://schemas.microsoft.com/office/drawing/2010/main">
                  <a14:imgLayer r:embed="rId10">
                    <a14:imgEffect>
                      <a14:backgroundRemoval t="5556" b="96806" l="25078" r="66250"/>
                    </a14:imgEffect>
                  </a14:imgLayer>
                </a14:imgProps>
              </a:ext>
              <a:ext uri="{28A0092B-C50C-407E-A947-70E740481C1C}">
                <a14:useLocalDpi xmlns:a14="http://schemas.microsoft.com/office/drawing/2010/main" val="0"/>
              </a:ext>
            </a:extLst>
          </a:blip>
          <a:stretch>
            <a:fillRect/>
          </a:stretch>
        </p:blipFill>
        <p:spPr>
          <a:xfrm rot="758207">
            <a:off x="5177785" y="1726904"/>
            <a:ext cx="2008455" cy="2426524"/>
          </a:xfrm>
          <a:prstGeom prst="rect">
            <a:avLst/>
          </a:prstGeom>
        </p:spPr>
      </p:pic>
      <p:pic>
        <p:nvPicPr>
          <p:cNvPr id="29" name="Picture 28"/>
          <p:cNvPicPr>
            <a:picLocks noChangeAspect="1"/>
          </p:cNvPicPr>
          <p:nvPr/>
        </p:nvPicPr>
        <p:blipFill>
          <a:blip r:embed="rId12" cstate="print">
            <a:duotone>
              <a:schemeClr val="accent2">
                <a:shade val="45000"/>
                <a:satMod val="135000"/>
              </a:schemeClr>
              <a:prstClr val="white"/>
            </a:duotone>
            <a:extLst>
              <a:ext uri="{BEBA8EAE-BF5A-486C-A8C5-ECC9F3942E4B}">
                <a14:imgProps xmlns:a14="http://schemas.microsoft.com/office/drawing/2010/main">
                  <a14:imgLayer r:embed="rId10">
                    <a14:imgEffect>
                      <a14:backgroundRemoval t="5556" b="96806" l="25078" r="66250"/>
                    </a14:imgEffect>
                  </a14:imgLayer>
                </a14:imgProps>
              </a:ext>
              <a:ext uri="{28A0092B-C50C-407E-A947-70E740481C1C}">
                <a14:useLocalDpi xmlns:a14="http://schemas.microsoft.com/office/drawing/2010/main" val="0"/>
              </a:ext>
            </a:extLst>
          </a:blip>
          <a:stretch>
            <a:fillRect/>
          </a:stretch>
        </p:blipFill>
        <p:spPr>
          <a:xfrm rot="780669">
            <a:off x="7703083" y="1745775"/>
            <a:ext cx="2296588" cy="2426524"/>
          </a:xfrm>
          <a:prstGeom prst="rect">
            <a:avLst/>
          </a:prstGeom>
        </p:spPr>
      </p:pic>
      <p:sp>
        <p:nvSpPr>
          <p:cNvPr id="19" name="Subtitle 2">
            <a:extLst>
              <a:ext uri="{FF2B5EF4-FFF2-40B4-BE49-F238E27FC236}">
                <a16:creationId xmlns:a16="http://schemas.microsoft.com/office/drawing/2014/main" id="{655D1184-17FD-D34E-B226-D56D0AB3A998}"/>
              </a:ext>
            </a:extLst>
          </p:cNvPr>
          <p:cNvSpPr txBox="1">
            <a:spLocks/>
          </p:cNvSpPr>
          <p:nvPr/>
        </p:nvSpPr>
        <p:spPr>
          <a:xfrm>
            <a:off x="2829480" y="6448312"/>
            <a:ext cx="9022018" cy="557589"/>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1200" dirty="0">
                <a:latin typeface="Myriad Pro"/>
                <a:ea typeface="GE SS Two Light" panose="020A0503020102020204" pitchFamily="18" charset="-78"/>
                <a:cs typeface="GE SS Two Light"/>
              </a:rPr>
              <a:t>Third secondary year/part I/ Life Sciences - English </a:t>
            </a: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4" name="Trapezoid 3"/>
          <p:cNvSpPr/>
          <p:nvPr/>
        </p:nvSpPr>
        <p:spPr>
          <a:xfrm rot="14698380">
            <a:off x="3548268" y="1526412"/>
            <a:ext cx="938386" cy="1079248"/>
          </a:xfrm>
          <a:prstGeom prst="trapezoid">
            <a:avLst>
              <a:gd name="adj" fmla="val 50000"/>
            </a:avLst>
          </a:prstGeom>
          <a:gradFill>
            <a:gsLst>
              <a:gs pos="0">
                <a:srgbClr val="FFFF00"/>
              </a:gs>
              <a:gs pos="55000">
                <a:srgbClr val="FFC000">
                  <a:alpha val="35000"/>
                </a:srgbClr>
              </a:gs>
              <a:gs pos="100000">
                <a:srgbClr val="FFFF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rapezoid 19"/>
          <p:cNvSpPr/>
          <p:nvPr/>
        </p:nvSpPr>
        <p:spPr>
          <a:xfrm rot="14698380">
            <a:off x="6309284" y="1605144"/>
            <a:ext cx="938386" cy="1079248"/>
          </a:xfrm>
          <a:prstGeom prst="trapezoid">
            <a:avLst>
              <a:gd name="adj" fmla="val 50000"/>
            </a:avLst>
          </a:prstGeom>
          <a:gradFill>
            <a:gsLst>
              <a:gs pos="0">
                <a:srgbClr val="FFFF00"/>
              </a:gs>
              <a:gs pos="83000">
                <a:srgbClr val="FFC000">
                  <a:alpha val="4000"/>
                </a:srgbClr>
              </a:gs>
              <a:gs pos="100000">
                <a:srgbClr val="FFFF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rapezoid 20"/>
          <p:cNvSpPr/>
          <p:nvPr/>
        </p:nvSpPr>
        <p:spPr>
          <a:xfrm rot="14698380">
            <a:off x="8961575" y="1605145"/>
            <a:ext cx="938386" cy="1079248"/>
          </a:xfrm>
          <a:prstGeom prst="trapezoid">
            <a:avLst>
              <a:gd name="adj" fmla="val 50000"/>
            </a:avLst>
          </a:prstGeom>
          <a:gradFill>
            <a:gsLst>
              <a:gs pos="0">
                <a:srgbClr val="FFFF00"/>
              </a:gs>
              <a:gs pos="83000">
                <a:srgbClr val="FFC000">
                  <a:alpha val="16000"/>
                </a:srgbClr>
              </a:gs>
              <a:gs pos="100000">
                <a:srgbClr val="FFFF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ubstitution complet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13"/>
          <a:srcRect l="6084" r="6959"/>
          <a:stretch/>
        </p:blipFill>
        <p:spPr>
          <a:xfrm>
            <a:off x="4276660" y="761956"/>
            <a:ext cx="1557400" cy="1814087"/>
          </a:xfrm>
          <a:prstGeom prst="ellipse">
            <a:avLst/>
          </a:prstGeom>
          <a:ln>
            <a:solidFill>
              <a:srgbClr val="003300"/>
            </a:solidFill>
          </a:ln>
          <a:effectLst>
            <a:softEdge rad="112500"/>
          </a:effectLst>
        </p:spPr>
      </p:pic>
      <p:pic>
        <p:nvPicPr>
          <p:cNvPr id="7" name="deletion video">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4"/>
          <a:stretch>
            <a:fillRect/>
          </a:stretch>
        </p:blipFill>
        <p:spPr>
          <a:xfrm>
            <a:off x="6949444" y="761956"/>
            <a:ext cx="1544121" cy="1701740"/>
          </a:xfrm>
          <a:prstGeom prst="ellipse">
            <a:avLst/>
          </a:prstGeom>
          <a:ln>
            <a:noFill/>
          </a:ln>
          <a:effectLst>
            <a:softEdge rad="112500"/>
          </a:effectLst>
        </p:spPr>
      </p:pic>
      <p:pic>
        <p:nvPicPr>
          <p:cNvPr id="10" name="insertion video">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15"/>
          <a:stretch>
            <a:fillRect/>
          </a:stretch>
        </p:blipFill>
        <p:spPr>
          <a:xfrm>
            <a:off x="9742218" y="1032726"/>
            <a:ext cx="1522940" cy="1180627"/>
          </a:xfrm>
          <a:prstGeom prst="ellipse">
            <a:avLst/>
          </a:prstGeom>
          <a:ln>
            <a:noFill/>
          </a:ln>
          <a:effectLst>
            <a:softEdge rad="112500"/>
          </a:effectLst>
        </p:spPr>
      </p:pic>
    </p:spTree>
    <p:extLst>
      <p:ext uri="{BB962C8B-B14F-4D97-AF65-F5344CB8AC3E}">
        <p14:creationId xmlns:p14="http://schemas.microsoft.com/office/powerpoint/2010/main" val="40643384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barn(inVertical)">
                                          <p:cBhvr>
                                            <p:cTn id="7" dur="500"/>
                                            <p:tgtEl>
                                              <p:spTgt spid="26">
                                                <p:txEl>
                                                  <p:pRg st="0" end="0"/>
                                                </p:txEl>
                                              </p:spTgt>
                                            </p:tgtEl>
                                          </p:cBhvr>
                                        </p:animEffect>
                                      </p:childTnLst>
                                    </p:cTn>
                                  </p:par>
                                </p:childTnLst>
                              </p:cTn>
                            </p:par>
                            <p:par>
                              <p:cTn id="8" fill="hold">
                                <p:stCondLst>
                                  <p:cond delay="500"/>
                                </p:stCondLst>
                                <p:childTnLst>
                                  <p:par>
                                    <p:cTn id="9" presetID="2" presetClass="entr" presetSubtype="1" fill="hold" nodeType="afterEffect" p14:presetBounceEnd="62000">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14:bounceEnd="62000">
                                          <p:cBhvr additive="base">
                                            <p:cTn id="11" dur="500" fill="hold"/>
                                            <p:tgtEl>
                                              <p:spTgt spid="27"/>
                                            </p:tgtEl>
                                            <p:attrNameLst>
                                              <p:attrName>ppt_x</p:attrName>
                                            </p:attrNameLst>
                                          </p:cBhvr>
                                          <p:tavLst>
                                            <p:tav tm="0">
                                              <p:val>
                                                <p:strVal val="#ppt_x"/>
                                              </p:val>
                                            </p:tav>
                                            <p:tav tm="100000">
                                              <p:val>
                                                <p:strVal val="#ppt_x"/>
                                              </p:val>
                                            </p:tav>
                                          </p:tavLst>
                                        </p:anim>
                                        <p:anim calcmode="lin" valueType="num" p14:bounceEnd="62000">
                                          <p:cBhvr additive="base">
                                            <p:cTn id="12" dur="500" fill="hold"/>
                                            <p:tgtEl>
                                              <p:spTgt spid="27"/>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9"/>
                                                </p:cond>
                                              </p:stCondLst>
                                              <p:endCondLst>
                                                <p:cond evt="onStopAudio" delay="0">
                                                  <p:tgtEl>
                                                    <p:sldTgt/>
                                                  </p:tgtEl>
                                                </p:cond>
                                              </p:endCondLst>
                                            </p:cTn>
                                            <p:tgtEl>
                                              <p:sndTgt r:embed="rId8" name="arrow.wav"/>
                                            </p:tgtEl>
                                          </p:cMediaNode>
                                        </p:audio>
                                      </p:sub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par>
                              <p:cTn id="17" fill="hold">
                                <p:stCondLst>
                                  <p:cond delay="1500"/>
                                </p:stCondLst>
                                <p:childTnLst>
                                  <p:par>
                                    <p:cTn id="18" presetID="1"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par>
                              <p:cTn id="20" fill="hold">
                                <p:stCondLst>
                                  <p:cond delay="1500"/>
                                </p:stCondLst>
                                <p:childTnLst>
                                  <p:par>
                                    <p:cTn id="21" presetID="1" presetClass="mediacall" presetSubtype="0" fill="hold" nodeType="afterEffect">
                                      <p:stCondLst>
                                        <p:cond delay="0"/>
                                      </p:stCondLst>
                                      <p:childTnLst>
                                        <p:cmd type="call" cmd="playFrom(0.0)">
                                          <p:cBhvr>
                                            <p:cTn id="22" dur="5804" fill="hold"/>
                                            <p:tgtEl>
                                              <p:spTgt spid="5"/>
                                            </p:tgtEl>
                                          </p:cBhvr>
                                        </p:cmd>
                                      </p:childTnLst>
                                    </p:cTn>
                                  </p:par>
                                  <p:par>
                                    <p:cTn id="23" presetID="10" presetClass="entr" presetSubtype="0" fill="hold" nodeType="withEffect">
                                      <p:stCondLst>
                                        <p:cond delay="0"/>
                                      </p:stCondLst>
                                      <p:childTnLst>
                                        <p:set>
                                          <p:cBhvr>
                                            <p:cTn id="24" dur="1" fill="hold">
                                              <p:stCondLst>
                                                <p:cond delay="0"/>
                                              </p:stCondLst>
                                            </p:cTn>
                                            <p:tgtEl>
                                              <p:spTgt spid="14">
                                                <p:txEl>
                                                  <p:pRg st="0" end="0"/>
                                                </p:txEl>
                                              </p:spTgt>
                                            </p:tgtEl>
                                            <p:attrNameLst>
                                              <p:attrName>style.visibility</p:attrName>
                                            </p:attrNameLst>
                                          </p:cBhvr>
                                          <p:to>
                                            <p:strVal val="visible"/>
                                          </p:to>
                                        </p:set>
                                        <p:animEffect transition="in" filter="fade">
                                          <p:cBhvr>
                                            <p:cTn id="25" dur="500"/>
                                            <p:tgtEl>
                                              <p:spTgt spid="14">
                                                <p:txEl>
                                                  <p:pRg st="0" end="0"/>
                                                </p:txEl>
                                              </p:spTgt>
                                            </p:tgtEl>
                                          </p:cBhvr>
                                        </p:animEffect>
                                      </p:childTnLst>
                                    </p:cTn>
                                  </p:par>
                                </p:childTnLst>
                              </p:cTn>
                            </p:par>
                            <p:par>
                              <p:cTn id="26" fill="hold">
                                <p:stCondLst>
                                  <p:cond delay="7304"/>
                                </p:stCondLst>
                                <p:childTnLst>
                                  <p:par>
                                    <p:cTn id="27" presetID="10" presetClass="entr" presetSubtype="0" fill="hold" nodeType="afterEffect" nodePh="1">
                                      <p:stCondLst>
                                        <p:cond delay="0"/>
                                      </p:stCondLst>
                                      <p:endCondLst>
                                        <p:cond evt="begin" delay="0">
                                          <p:tn val="27"/>
                                        </p:cond>
                                      </p:end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fade">
                                          <p:cBhvr>
                                            <p:cTn id="29" dur="500"/>
                                            <p:tgtEl>
                                              <p:spTgt spid="17">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 fill="hold" nodeType="clickEffect" p14:presetBounceEnd="62000">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14:bounceEnd="62000">
                                          <p:cBhvr additive="base">
                                            <p:cTn id="34" dur="500" fill="hold"/>
                                            <p:tgtEl>
                                              <p:spTgt spid="28"/>
                                            </p:tgtEl>
                                            <p:attrNameLst>
                                              <p:attrName>ppt_x</p:attrName>
                                            </p:attrNameLst>
                                          </p:cBhvr>
                                          <p:tavLst>
                                            <p:tav tm="0">
                                              <p:val>
                                                <p:strVal val="#ppt_x"/>
                                              </p:val>
                                            </p:tav>
                                            <p:tav tm="100000">
                                              <p:val>
                                                <p:strVal val="#ppt_x"/>
                                              </p:val>
                                            </p:tav>
                                          </p:tavLst>
                                        </p:anim>
                                        <p:anim calcmode="lin" valueType="num" p14:bounceEnd="62000">
                                          <p:cBhvr additive="base">
                                            <p:cTn id="35" dur="500" fill="hold"/>
                                            <p:tgtEl>
                                              <p:spTgt spid="28"/>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32"/>
                                                </p:cond>
                                              </p:stCondLst>
                                              <p:endCondLst>
                                                <p:cond evt="onStopAudio" delay="0">
                                                  <p:tgtEl>
                                                    <p:sldTgt/>
                                                  </p:tgtEl>
                                                </p:cond>
                                              </p:endCondLst>
                                            </p:cTn>
                                            <p:tgtEl>
                                              <p:sndTgt r:embed="rId8" name="arrow.wav"/>
                                            </p:tgtEl>
                                          </p:cMediaNode>
                                        </p:audio>
                                      </p:subTnLst>
                                    </p:cTn>
                                  </p:par>
                                  <p:par>
                                    <p:cTn id="36" presetID="22" presetClass="entr" presetSubtype="8"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childTnLst>
                              </p:cTn>
                            </p:par>
                            <p:par>
                              <p:cTn id="39" fill="hold">
                                <p:stCondLst>
                                  <p:cond delay="500"/>
                                </p:stCondLst>
                                <p:childTnLst>
                                  <p:par>
                                    <p:cTn id="40" presetID="1"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childTnLst>
                                    </p:cTn>
                                  </p:par>
                                </p:childTnLst>
                              </p:cTn>
                            </p:par>
                            <p:par>
                              <p:cTn id="42" fill="hold">
                                <p:stCondLst>
                                  <p:cond delay="500"/>
                                </p:stCondLst>
                                <p:childTnLst>
                                  <p:par>
                                    <p:cTn id="43" presetID="1" presetClass="mediacall" presetSubtype="0" fill="hold" nodeType="afterEffect">
                                      <p:stCondLst>
                                        <p:cond delay="1500"/>
                                      </p:stCondLst>
                                      <p:childTnLst>
                                        <p:cmd type="call" cmd="playFrom(0.0)">
                                          <p:cBhvr>
                                            <p:cTn id="44" dur="5735" fill="hold"/>
                                            <p:tgtEl>
                                              <p:spTgt spid="7"/>
                                            </p:tgtEl>
                                          </p:cBhvr>
                                        </p:cmd>
                                      </p:childTnLst>
                                    </p:cTn>
                                  </p:par>
                                </p:childTnLst>
                              </p:cTn>
                            </p:par>
                            <p:par>
                              <p:cTn id="45" fill="hold">
                                <p:stCondLst>
                                  <p:cond delay="7735"/>
                                </p:stCondLst>
                                <p:childTnLst>
                                  <p:par>
                                    <p:cTn id="46" presetID="10" presetClass="entr" presetSubtype="0" fill="hold" nodeType="afterEffect">
                                      <p:stCondLst>
                                        <p:cond delay="0"/>
                                      </p:stCondLst>
                                      <p:childTnLst>
                                        <p:set>
                                          <p:cBhvr>
                                            <p:cTn id="47" dur="1" fill="hold">
                                              <p:stCondLst>
                                                <p:cond delay="0"/>
                                              </p:stCondLst>
                                            </p:cTn>
                                            <p:tgtEl>
                                              <p:spTgt spid="24">
                                                <p:txEl>
                                                  <p:pRg st="0" end="0"/>
                                                </p:txEl>
                                              </p:spTgt>
                                            </p:tgtEl>
                                            <p:attrNameLst>
                                              <p:attrName>style.visibility</p:attrName>
                                            </p:attrNameLst>
                                          </p:cBhvr>
                                          <p:to>
                                            <p:strVal val="visible"/>
                                          </p:to>
                                        </p:set>
                                        <p:animEffect transition="in" filter="fade">
                                          <p:cBhvr>
                                            <p:cTn id="48" dur="500"/>
                                            <p:tgtEl>
                                              <p:spTgt spid="24">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1" fill="hold" nodeType="clickEffect" p14:presetBounceEnd="62000">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14:bounceEnd="62000">
                                          <p:cBhvr additive="base">
                                            <p:cTn id="53" dur="500" fill="hold"/>
                                            <p:tgtEl>
                                              <p:spTgt spid="29"/>
                                            </p:tgtEl>
                                            <p:attrNameLst>
                                              <p:attrName>ppt_x</p:attrName>
                                            </p:attrNameLst>
                                          </p:cBhvr>
                                          <p:tavLst>
                                            <p:tav tm="0">
                                              <p:val>
                                                <p:strVal val="#ppt_x"/>
                                              </p:val>
                                            </p:tav>
                                            <p:tav tm="100000">
                                              <p:val>
                                                <p:strVal val="#ppt_x"/>
                                              </p:val>
                                            </p:tav>
                                          </p:tavLst>
                                        </p:anim>
                                        <p:anim calcmode="lin" valueType="num" p14:bounceEnd="62000">
                                          <p:cBhvr additive="base">
                                            <p:cTn id="54" dur="500" fill="hold"/>
                                            <p:tgtEl>
                                              <p:spTgt spid="29"/>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51"/>
                                                </p:cond>
                                              </p:stCondLst>
                                              <p:endCondLst>
                                                <p:cond evt="onStopAudio" delay="0">
                                                  <p:tgtEl>
                                                    <p:sldTgt/>
                                                  </p:tgtEl>
                                                </p:cond>
                                              </p:endCondLst>
                                            </p:cTn>
                                            <p:tgtEl>
                                              <p:sndTgt r:embed="rId8" name="arrow.wav"/>
                                            </p:tgtEl>
                                          </p:cMediaNode>
                                        </p:audio>
                                      </p:subTnLst>
                                    </p:cTn>
                                  </p:par>
                                </p:childTnLst>
                              </p:cTn>
                            </p:par>
                            <p:par>
                              <p:cTn id="55" fill="hold">
                                <p:stCondLst>
                                  <p:cond delay="500"/>
                                </p:stCondLst>
                                <p:childTnLst>
                                  <p:par>
                                    <p:cTn id="56" presetID="22" presetClass="entr" presetSubtype="8" fill="hold" grpId="0" nodeType="after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childTnLst>
                              </p:cTn>
                            </p:par>
                            <p:par>
                              <p:cTn id="59" fill="hold">
                                <p:stCondLst>
                                  <p:cond delay="1000"/>
                                </p:stCondLst>
                                <p:childTnLst>
                                  <p:par>
                                    <p:cTn id="60" presetID="1" presetClass="entr" presetSubtype="0" fill="hold" nodeType="afterEffect">
                                      <p:stCondLst>
                                        <p:cond delay="0"/>
                                      </p:stCondLst>
                                      <p:childTnLst>
                                        <p:set>
                                          <p:cBhvr>
                                            <p:cTn id="61" dur="1" fill="hold">
                                              <p:stCondLst>
                                                <p:cond delay="0"/>
                                              </p:stCondLst>
                                            </p:cTn>
                                            <p:tgtEl>
                                              <p:spTgt spid="10"/>
                                            </p:tgtEl>
                                            <p:attrNameLst>
                                              <p:attrName>style.visibility</p:attrName>
                                            </p:attrNameLst>
                                          </p:cBhvr>
                                          <p:to>
                                            <p:strVal val="visible"/>
                                          </p:to>
                                        </p:set>
                                      </p:childTnLst>
                                    </p:cTn>
                                  </p:par>
                                </p:childTnLst>
                              </p:cTn>
                            </p:par>
                            <p:par>
                              <p:cTn id="62" fill="hold">
                                <p:stCondLst>
                                  <p:cond delay="1000"/>
                                </p:stCondLst>
                                <p:childTnLst>
                                  <p:par>
                                    <p:cTn id="63" presetID="1" presetClass="mediacall" presetSubtype="0" fill="hold" nodeType="afterEffect">
                                      <p:stCondLst>
                                        <p:cond delay="1500"/>
                                      </p:stCondLst>
                                      <p:childTnLst>
                                        <p:cmd type="call" cmd="playFrom(0.0)">
                                          <p:cBhvr>
                                            <p:cTn id="64" dur="3506" fill="hold"/>
                                            <p:tgtEl>
                                              <p:spTgt spid="10"/>
                                            </p:tgtEl>
                                          </p:cBhvr>
                                        </p:cmd>
                                      </p:childTnLst>
                                    </p:cTn>
                                  </p:par>
                                </p:childTnLst>
                              </p:cTn>
                            </p:par>
                            <p:par>
                              <p:cTn id="65" fill="hold">
                                <p:stCondLst>
                                  <p:cond delay="6006"/>
                                </p:stCondLst>
                                <p:childTnLst>
                                  <p:par>
                                    <p:cTn id="66" presetID="10" presetClass="entr" presetSubtype="0" fill="hold" nodeType="afterEffect">
                                      <p:stCondLst>
                                        <p:cond delay="0"/>
                                      </p:stCondLst>
                                      <p:childTnLst>
                                        <p:set>
                                          <p:cBhvr>
                                            <p:cTn id="67" dur="1" fill="hold">
                                              <p:stCondLst>
                                                <p:cond delay="0"/>
                                              </p:stCondLst>
                                            </p:cTn>
                                            <p:tgtEl>
                                              <p:spTgt spid="18">
                                                <p:txEl>
                                                  <p:pRg st="0" end="0"/>
                                                </p:txEl>
                                              </p:spTgt>
                                            </p:tgtEl>
                                            <p:attrNameLst>
                                              <p:attrName>style.visibility</p:attrName>
                                            </p:attrNameLst>
                                          </p:cBhvr>
                                          <p:to>
                                            <p:strVal val="visible"/>
                                          </p:to>
                                        </p:set>
                                        <p:animEffect transition="in" filter="fade">
                                          <p:cBhvr>
                                            <p:cTn id="68"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69" fill="hold" display="0">
                      <p:stCondLst>
                        <p:cond delay="indefinite"/>
                      </p:stCondLst>
                    </p:cTn>
                    <p:tgtEl>
                      <p:spTgt spid="5"/>
                    </p:tgtEl>
                  </p:cMediaNode>
                </p:video>
                <p:video>
                  <p:cMediaNode vol="80000">
                    <p:cTn id="70" fill="hold" display="0">
                      <p:stCondLst>
                        <p:cond delay="indefinite"/>
                      </p:stCondLst>
                    </p:cTn>
                    <p:tgtEl>
                      <p:spTgt spid="7"/>
                    </p:tgtEl>
                  </p:cMediaNode>
                </p:video>
                <p:video>
                  <p:cMediaNode vol="80000">
                    <p:cTn id="71" fill="hold" display="0">
                      <p:stCondLst>
                        <p:cond delay="indefinite"/>
                      </p:stCondLst>
                    </p:cTn>
                    <p:tgtEl>
                      <p:spTgt spid="10"/>
                    </p:tgtEl>
                  </p:cMediaNode>
                </p:video>
              </p:childTnLst>
            </p:cTn>
          </p:par>
        </p:tnLst>
        <p:bldLst>
          <p:bldP spid="4" grpId="0" animBg="1"/>
          <p:bldP spid="20" grpId="0" animBg="1"/>
          <p:bldP spid="2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barn(inVertical)">
                                          <p:cBhvr>
                                            <p:cTn id="7" dur="500"/>
                                            <p:tgtEl>
                                              <p:spTgt spid="26">
                                                <p:txEl>
                                                  <p:pRg st="0" end="0"/>
                                                </p:txEl>
                                              </p:spTgt>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9"/>
                                                </p:cond>
                                              </p:stCondLst>
                                              <p:endCondLst>
                                                <p:cond evt="onStopAudio" delay="0">
                                                  <p:tgtEl>
                                                    <p:sldTgt/>
                                                  </p:tgtEl>
                                                </p:cond>
                                              </p:endCondLst>
                                            </p:cTn>
                                            <p:tgtEl>
                                              <p:sndTgt r:embed="rId16" name="arrow.wav"/>
                                            </p:tgtEl>
                                          </p:cMediaNode>
                                        </p:audio>
                                      </p:sub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par>
                              <p:cTn id="17" fill="hold">
                                <p:stCondLst>
                                  <p:cond delay="1500"/>
                                </p:stCondLst>
                                <p:childTnLst>
                                  <p:par>
                                    <p:cTn id="18" presetID="1"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childTnLst>
                                    </p:cTn>
                                  </p:par>
                                </p:childTnLst>
                              </p:cTn>
                            </p:par>
                            <p:par>
                              <p:cTn id="20" fill="hold">
                                <p:stCondLst>
                                  <p:cond delay="1500"/>
                                </p:stCondLst>
                                <p:childTnLst>
                                  <p:par>
                                    <p:cTn id="21" presetID="1" presetClass="mediacall" presetSubtype="0" fill="hold" nodeType="afterEffect">
                                      <p:stCondLst>
                                        <p:cond delay="0"/>
                                      </p:stCondLst>
                                      <p:childTnLst>
                                        <p:cmd type="call" cmd="playFrom(0.0)">
                                          <p:cBhvr>
                                            <p:cTn id="22" dur="5804" fill="hold"/>
                                            <p:tgtEl>
                                              <p:spTgt spid="5"/>
                                            </p:tgtEl>
                                          </p:cBhvr>
                                        </p:cmd>
                                      </p:childTnLst>
                                    </p:cTn>
                                  </p:par>
                                  <p:par>
                                    <p:cTn id="23" presetID="10" presetClass="entr" presetSubtype="0" fill="hold" nodeType="withEffect">
                                      <p:stCondLst>
                                        <p:cond delay="0"/>
                                      </p:stCondLst>
                                      <p:childTnLst>
                                        <p:set>
                                          <p:cBhvr>
                                            <p:cTn id="24" dur="1" fill="hold">
                                              <p:stCondLst>
                                                <p:cond delay="0"/>
                                              </p:stCondLst>
                                            </p:cTn>
                                            <p:tgtEl>
                                              <p:spTgt spid="14">
                                                <p:txEl>
                                                  <p:pRg st="0" end="0"/>
                                                </p:txEl>
                                              </p:spTgt>
                                            </p:tgtEl>
                                            <p:attrNameLst>
                                              <p:attrName>style.visibility</p:attrName>
                                            </p:attrNameLst>
                                          </p:cBhvr>
                                          <p:to>
                                            <p:strVal val="visible"/>
                                          </p:to>
                                        </p:set>
                                        <p:animEffect transition="in" filter="fade">
                                          <p:cBhvr>
                                            <p:cTn id="25" dur="500"/>
                                            <p:tgtEl>
                                              <p:spTgt spid="14">
                                                <p:txEl>
                                                  <p:pRg st="0" end="0"/>
                                                </p:txEl>
                                              </p:spTgt>
                                            </p:tgtEl>
                                          </p:cBhvr>
                                        </p:animEffect>
                                      </p:childTnLst>
                                    </p:cTn>
                                  </p:par>
                                </p:childTnLst>
                              </p:cTn>
                            </p:par>
                            <p:par>
                              <p:cTn id="26" fill="hold">
                                <p:stCondLst>
                                  <p:cond delay="7304"/>
                                </p:stCondLst>
                                <p:childTnLst>
                                  <p:par>
                                    <p:cTn id="27" presetID="10" presetClass="entr" presetSubtype="0" fill="hold" nodeType="afterEffect" nodePh="1">
                                      <p:stCondLst>
                                        <p:cond delay="0"/>
                                      </p:stCondLst>
                                      <p:endCondLst>
                                        <p:cond evt="begin" delay="0">
                                          <p:tn val="27"/>
                                        </p:cond>
                                      </p:end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fade">
                                          <p:cBhvr>
                                            <p:cTn id="29" dur="500"/>
                                            <p:tgtEl>
                                              <p:spTgt spid="17">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1" fill="hold" nodeType="click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additive="base">
                                            <p:cTn id="34" dur="500" fill="hold"/>
                                            <p:tgtEl>
                                              <p:spTgt spid="28"/>
                                            </p:tgtEl>
                                            <p:attrNameLst>
                                              <p:attrName>ppt_x</p:attrName>
                                            </p:attrNameLst>
                                          </p:cBhvr>
                                          <p:tavLst>
                                            <p:tav tm="0">
                                              <p:val>
                                                <p:strVal val="#ppt_x"/>
                                              </p:val>
                                            </p:tav>
                                            <p:tav tm="100000">
                                              <p:val>
                                                <p:strVal val="#ppt_x"/>
                                              </p:val>
                                            </p:tav>
                                          </p:tavLst>
                                        </p:anim>
                                        <p:anim calcmode="lin" valueType="num">
                                          <p:cBhvr additive="base">
                                            <p:cTn id="35" dur="500" fill="hold"/>
                                            <p:tgtEl>
                                              <p:spTgt spid="28"/>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32"/>
                                                </p:cond>
                                              </p:stCondLst>
                                              <p:endCondLst>
                                                <p:cond evt="onStopAudio" delay="0">
                                                  <p:tgtEl>
                                                    <p:sldTgt/>
                                                  </p:tgtEl>
                                                </p:cond>
                                              </p:endCondLst>
                                            </p:cTn>
                                            <p:tgtEl>
                                              <p:sndTgt r:embed="rId16" name="arrow.wav"/>
                                            </p:tgtEl>
                                          </p:cMediaNode>
                                        </p:audio>
                                      </p:subTnLst>
                                    </p:cTn>
                                  </p:par>
                                  <p:par>
                                    <p:cTn id="36" presetID="22" presetClass="entr" presetSubtype="8"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childTnLst>
                              </p:cTn>
                            </p:par>
                            <p:par>
                              <p:cTn id="39" fill="hold">
                                <p:stCondLst>
                                  <p:cond delay="500"/>
                                </p:stCondLst>
                                <p:childTnLst>
                                  <p:par>
                                    <p:cTn id="40" presetID="1" presetClass="entr" presetSubtype="0"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childTnLst>
                                    </p:cTn>
                                  </p:par>
                                </p:childTnLst>
                              </p:cTn>
                            </p:par>
                            <p:par>
                              <p:cTn id="42" fill="hold">
                                <p:stCondLst>
                                  <p:cond delay="500"/>
                                </p:stCondLst>
                                <p:childTnLst>
                                  <p:par>
                                    <p:cTn id="43" presetID="1" presetClass="mediacall" presetSubtype="0" fill="hold" nodeType="afterEffect">
                                      <p:stCondLst>
                                        <p:cond delay="1500"/>
                                      </p:stCondLst>
                                      <p:childTnLst>
                                        <p:cmd type="call" cmd="playFrom(0.0)">
                                          <p:cBhvr>
                                            <p:cTn id="44" dur="5735" fill="hold"/>
                                            <p:tgtEl>
                                              <p:spTgt spid="7"/>
                                            </p:tgtEl>
                                          </p:cBhvr>
                                        </p:cmd>
                                      </p:childTnLst>
                                    </p:cTn>
                                  </p:par>
                                </p:childTnLst>
                              </p:cTn>
                            </p:par>
                            <p:par>
                              <p:cTn id="45" fill="hold">
                                <p:stCondLst>
                                  <p:cond delay="7735"/>
                                </p:stCondLst>
                                <p:childTnLst>
                                  <p:par>
                                    <p:cTn id="46" presetID="10" presetClass="entr" presetSubtype="0" fill="hold" nodeType="afterEffect">
                                      <p:stCondLst>
                                        <p:cond delay="0"/>
                                      </p:stCondLst>
                                      <p:childTnLst>
                                        <p:set>
                                          <p:cBhvr>
                                            <p:cTn id="47" dur="1" fill="hold">
                                              <p:stCondLst>
                                                <p:cond delay="0"/>
                                              </p:stCondLst>
                                            </p:cTn>
                                            <p:tgtEl>
                                              <p:spTgt spid="24">
                                                <p:txEl>
                                                  <p:pRg st="0" end="0"/>
                                                </p:txEl>
                                              </p:spTgt>
                                            </p:tgtEl>
                                            <p:attrNameLst>
                                              <p:attrName>style.visibility</p:attrName>
                                            </p:attrNameLst>
                                          </p:cBhvr>
                                          <p:to>
                                            <p:strVal val="visible"/>
                                          </p:to>
                                        </p:set>
                                        <p:animEffect transition="in" filter="fade">
                                          <p:cBhvr>
                                            <p:cTn id="48" dur="500"/>
                                            <p:tgtEl>
                                              <p:spTgt spid="24">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1" fill="hold" nodeType="clickEffect">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cBhvr additive="base">
                                            <p:cTn id="53" dur="500" fill="hold"/>
                                            <p:tgtEl>
                                              <p:spTgt spid="29"/>
                                            </p:tgtEl>
                                            <p:attrNameLst>
                                              <p:attrName>ppt_x</p:attrName>
                                            </p:attrNameLst>
                                          </p:cBhvr>
                                          <p:tavLst>
                                            <p:tav tm="0">
                                              <p:val>
                                                <p:strVal val="#ppt_x"/>
                                              </p:val>
                                            </p:tav>
                                            <p:tav tm="100000">
                                              <p:val>
                                                <p:strVal val="#ppt_x"/>
                                              </p:val>
                                            </p:tav>
                                          </p:tavLst>
                                        </p:anim>
                                        <p:anim calcmode="lin" valueType="num">
                                          <p:cBhvr additive="base">
                                            <p:cTn id="54" dur="500" fill="hold"/>
                                            <p:tgtEl>
                                              <p:spTgt spid="29"/>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51"/>
                                                </p:cond>
                                              </p:stCondLst>
                                              <p:endCondLst>
                                                <p:cond evt="onStopAudio" delay="0">
                                                  <p:tgtEl>
                                                    <p:sldTgt/>
                                                  </p:tgtEl>
                                                </p:cond>
                                              </p:endCondLst>
                                            </p:cTn>
                                            <p:tgtEl>
                                              <p:sndTgt r:embed="rId16" name="arrow.wav"/>
                                            </p:tgtEl>
                                          </p:cMediaNode>
                                        </p:audio>
                                      </p:subTnLst>
                                    </p:cTn>
                                  </p:par>
                                </p:childTnLst>
                              </p:cTn>
                            </p:par>
                            <p:par>
                              <p:cTn id="55" fill="hold">
                                <p:stCondLst>
                                  <p:cond delay="500"/>
                                </p:stCondLst>
                                <p:childTnLst>
                                  <p:par>
                                    <p:cTn id="56" presetID="22" presetClass="entr" presetSubtype="8" fill="hold" grpId="0" nodeType="after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childTnLst>
                              </p:cTn>
                            </p:par>
                            <p:par>
                              <p:cTn id="59" fill="hold">
                                <p:stCondLst>
                                  <p:cond delay="1000"/>
                                </p:stCondLst>
                                <p:childTnLst>
                                  <p:par>
                                    <p:cTn id="60" presetID="1" presetClass="entr" presetSubtype="0" fill="hold" nodeType="afterEffect">
                                      <p:stCondLst>
                                        <p:cond delay="0"/>
                                      </p:stCondLst>
                                      <p:childTnLst>
                                        <p:set>
                                          <p:cBhvr>
                                            <p:cTn id="61" dur="1" fill="hold">
                                              <p:stCondLst>
                                                <p:cond delay="0"/>
                                              </p:stCondLst>
                                            </p:cTn>
                                            <p:tgtEl>
                                              <p:spTgt spid="10"/>
                                            </p:tgtEl>
                                            <p:attrNameLst>
                                              <p:attrName>style.visibility</p:attrName>
                                            </p:attrNameLst>
                                          </p:cBhvr>
                                          <p:to>
                                            <p:strVal val="visible"/>
                                          </p:to>
                                        </p:set>
                                      </p:childTnLst>
                                    </p:cTn>
                                  </p:par>
                                </p:childTnLst>
                              </p:cTn>
                            </p:par>
                            <p:par>
                              <p:cTn id="62" fill="hold">
                                <p:stCondLst>
                                  <p:cond delay="1000"/>
                                </p:stCondLst>
                                <p:childTnLst>
                                  <p:par>
                                    <p:cTn id="63" presetID="1" presetClass="mediacall" presetSubtype="0" fill="hold" nodeType="afterEffect">
                                      <p:stCondLst>
                                        <p:cond delay="1500"/>
                                      </p:stCondLst>
                                      <p:childTnLst>
                                        <p:cmd type="call" cmd="playFrom(0.0)">
                                          <p:cBhvr>
                                            <p:cTn id="64" dur="3506" fill="hold"/>
                                            <p:tgtEl>
                                              <p:spTgt spid="10"/>
                                            </p:tgtEl>
                                          </p:cBhvr>
                                        </p:cmd>
                                      </p:childTnLst>
                                    </p:cTn>
                                  </p:par>
                                </p:childTnLst>
                              </p:cTn>
                            </p:par>
                            <p:par>
                              <p:cTn id="65" fill="hold">
                                <p:stCondLst>
                                  <p:cond delay="6006"/>
                                </p:stCondLst>
                                <p:childTnLst>
                                  <p:par>
                                    <p:cTn id="66" presetID="10" presetClass="entr" presetSubtype="0" fill="hold" nodeType="afterEffect">
                                      <p:stCondLst>
                                        <p:cond delay="0"/>
                                      </p:stCondLst>
                                      <p:childTnLst>
                                        <p:set>
                                          <p:cBhvr>
                                            <p:cTn id="67" dur="1" fill="hold">
                                              <p:stCondLst>
                                                <p:cond delay="0"/>
                                              </p:stCondLst>
                                            </p:cTn>
                                            <p:tgtEl>
                                              <p:spTgt spid="18">
                                                <p:txEl>
                                                  <p:pRg st="0" end="0"/>
                                                </p:txEl>
                                              </p:spTgt>
                                            </p:tgtEl>
                                            <p:attrNameLst>
                                              <p:attrName>style.visibility</p:attrName>
                                            </p:attrNameLst>
                                          </p:cBhvr>
                                          <p:to>
                                            <p:strVal val="visible"/>
                                          </p:to>
                                        </p:set>
                                        <p:animEffect transition="in" filter="fade">
                                          <p:cBhvr>
                                            <p:cTn id="68"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69" fill="hold" display="0">
                      <p:stCondLst>
                        <p:cond delay="indefinite"/>
                      </p:stCondLst>
                    </p:cTn>
                    <p:tgtEl>
                      <p:spTgt spid="5"/>
                    </p:tgtEl>
                  </p:cMediaNode>
                </p:video>
                <p:video>
                  <p:cMediaNode vol="80000">
                    <p:cTn id="70" fill="hold" display="0">
                      <p:stCondLst>
                        <p:cond delay="indefinite"/>
                      </p:stCondLst>
                    </p:cTn>
                    <p:tgtEl>
                      <p:spTgt spid="7"/>
                    </p:tgtEl>
                  </p:cMediaNode>
                </p:video>
                <p:video>
                  <p:cMediaNode vol="80000">
                    <p:cTn id="71" fill="hold" display="0">
                      <p:stCondLst>
                        <p:cond delay="indefinite"/>
                      </p:stCondLst>
                    </p:cTn>
                    <p:tgtEl>
                      <p:spTgt spid="10"/>
                    </p:tgtEl>
                  </p:cMediaNode>
                </p:video>
              </p:childTnLst>
            </p:cTn>
          </p:par>
        </p:tnLst>
        <p:bldLst>
          <p:bldP spid="4" grpId="0" animBg="1"/>
          <p:bldP spid="20" grpId="0" animBg="1"/>
          <p:bldP spid="21"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CB46CB30-FAC4-E34D-918D-C88D89911891}"/>
              </a:ext>
            </a:extLst>
          </p:cNvPr>
          <p:cNvGrpSpPr/>
          <p:nvPr/>
        </p:nvGrpSpPr>
        <p:grpSpPr>
          <a:xfrm>
            <a:off x="170166" y="1115460"/>
            <a:ext cx="835953" cy="835953"/>
            <a:chOff x="3411004" y="2328028"/>
            <a:chExt cx="835953" cy="835953"/>
          </a:xfrm>
        </p:grpSpPr>
        <p:sp>
          <p:nvSpPr>
            <p:cNvPr id="67" name="Diamond 66">
              <a:extLst>
                <a:ext uri="{FF2B5EF4-FFF2-40B4-BE49-F238E27FC236}">
                  <a16:creationId xmlns:a16="http://schemas.microsoft.com/office/drawing/2014/main" id="{9A567207-ADBE-DE4F-9E73-67DF90974C32}"/>
                </a:ext>
              </a:extLst>
            </p:cNvPr>
            <p:cNvSpPr/>
            <p:nvPr/>
          </p:nvSpPr>
          <p:spPr>
            <a:xfrm flipH="1">
              <a:off x="3411004" y="2328028"/>
              <a:ext cx="835953" cy="835953"/>
            </a:xfrm>
            <a:prstGeom prst="diamon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363" rtl="0" eaLnBrk="1" latinLnBrk="0" hangingPunct="1"/>
              <a:endParaRPr lang="ko-KR" altLang="en-US" dirty="0"/>
            </a:p>
          </p:txBody>
        </p:sp>
        <p:sp>
          <p:nvSpPr>
            <p:cNvPr id="68" name="직사각형 39">
              <a:extLst>
                <a:ext uri="{FF2B5EF4-FFF2-40B4-BE49-F238E27FC236}">
                  <a16:creationId xmlns:a16="http://schemas.microsoft.com/office/drawing/2014/main" id="{AEDCD3A6-743A-6E45-80F3-2A54FE3DCE1F}"/>
                </a:ext>
              </a:extLst>
            </p:cNvPr>
            <p:cNvSpPr/>
            <p:nvPr/>
          </p:nvSpPr>
          <p:spPr>
            <a:xfrm flipH="1">
              <a:off x="3627388" y="2464138"/>
              <a:ext cx="403184"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1 </a:t>
              </a:r>
              <a:endParaRPr lang="ko-KR" altLang="en-US" sz="2800" dirty="0">
                <a:solidFill>
                  <a:schemeClr val="bg1"/>
                </a:solidFill>
              </a:endParaRPr>
            </a:p>
          </p:txBody>
        </p:sp>
      </p:grpSp>
      <p:sp>
        <p:nvSpPr>
          <p:cNvPr id="2" name="Rectangle 1"/>
          <p:cNvSpPr/>
          <p:nvPr/>
        </p:nvSpPr>
        <p:spPr>
          <a:xfrm>
            <a:off x="789734" y="1598623"/>
            <a:ext cx="9044396" cy="2308324"/>
          </a:xfrm>
          <a:prstGeom prst="rect">
            <a:avLst/>
          </a:prstGeom>
        </p:spPr>
        <p:txBody>
          <a:bodyPr wrap="square" lIns="91440" tIns="45720" rIns="91440" bIns="45720" anchor="t">
            <a:spAutoFit/>
          </a:bodyPr>
          <a:lstStyle/>
          <a:p>
            <a:pPr algn="just"/>
            <a:r>
              <a:rPr lang="en-US" sz="2400" dirty="0">
                <a:solidFill>
                  <a:srgbClr val="000000"/>
                </a:solidFill>
                <a:latin typeface="Myriad Pro"/>
                <a:ea typeface="Times New Roman" panose="02020603050405020304" pitchFamily="18" charset="0"/>
              </a:rPr>
              <a:t>Duchenne muscular dystrophy (DMD) is a hereditary disease characterized by atrophy and degeneration of muscles. The absence of a protein, dystrophin, which helps build the membrane of muscle fibers, causes this disease. The gene that codes for this protein is located on the X chromosome and has more than 2 million pairs of nucleotides.</a:t>
            </a:r>
            <a:endParaRPr lang="en-US" sz="2400" dirty="0">
              <a:latin typeface="Myriad Pro"/>
            </a:endParaRPr>
          </a:p>
        </p:txBody>
      </p:sp>
      <p:sp>
        <p:nvSpPr>
          <p:cNvPr id="3" name="Rectangle 2"/>
          <p:cNvSpPr/>
          <p:nvPr/>
        </p:nvSpPr>
        <p:spPr>
          <a:xfrm>
            <a:off x="1006119" y="3998558"/>
            <a:ext cx="6524543" cy="461665"/>
          </a:xfrm>
          <a:prstGeom prst="rect">
            <a:avLst/>
          </a:prstGeom>
        </p:spPr>
        <p:txBody>
          <a:bodyPr wrap="none">
            <a:spAutoFit/>
          </a:bodyPr>
          <a:lstStyle/>
          <a:p>
            <a:r>
              <a:rPr lang="en-US" sz="2400" b="1" dirty="0">
                <a:solidFill>
                  <a:schemeClr val="accent5">
                    <a:lumMod val="75000"/>
                  </a:schemeClr>
                </a:solidFill>
                <a:latin typeface="Myriad Pro" panose="020B0503030403020204" charset="0"/>
              </a:rPr>
              <a:t>1- Pick out from the text the cause of the DMD.</a:t>
            </a:r>
          </a:p>
        </p:txBody>
      </p:sp>
      <p:sp>
        <p:nvSpPr>
          <p:cNvPr id="14" name="Rectangle 13"/>
          <p:cNvSpPr/>
          <p:nvPr/>
        </p:nvSpPr>
        <p:spPr>
          <a:xfrm>
            <a:off x="1293787" y="4425069"/>
            <a:ext cx="10103886" cy="830997"/>
          </a:xfrm>
          <a:prstGeom prst="rect">
            <a:avLst/>
          </a:prstGeom>
        </p:spPr>
        <p:txBody>
          <a:bodyPr wrap="square" lIns="91440" tIns="45720" rIns="91440" bIns="45720" anchor="t">
            <a:spAutoFit/>
          </a:bodyPr>
          <a:lstStyle/>
          <a:p>
            <a:r>
              <a:rPr lang="en-US" sz="2400" dirty="0">
                <a:latin typeface="Myriad Pro"/>
              </a:rPr>
              <a:t>The absence of a protein, dystrophin, which helps build the membrane of muscle fibers, causes DMD disease.</a:t>
            </a:r>
          </a:p>
        </p:txBody>
      </p:sp>
      <p:sp>
        <p:nvSpPr>
          <p:cNvPr id="8" name="Subtitle 2">
            <a:extLst>
              <a:ext uri="{FF2B5EF4-FFF2-40B4-BE49-F238E27FC236}">
                <a16:creationId xmlns:a16="http://schemas.microsoft.com/office/drawing/2014/main" id="{655D1184-17FD-D34E-B226-D56D0AB3A998}"/>
              </a:ext>
            </a:extLst>
          </p:cNvPr>
          <p:cNvSpPr txBox="1">
            <a:spLocks/>
          </p:cNvSpPr>
          <p:nvPr/>
        </p:nvSpPr>
        <p:spPr>
          <a:xfrm>
            <a:off x="2829480" y="6457837"/>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351121013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286255" y="3354829"/>
            <a:ext cx="7064765" cy="1015663"/>
          </a:xfrm>
          <a:prstGeom prst="rect">
            <a:avLst/>
          </a:prstGeom>
        </p:spPr>
        <p:txBody>
          <a:bodyPr wrap="square" lIns="91440" tIns="45720" rIns="91440" bIns="45720" anchor="t">
            <a:spAutoFit/>
          </a:bodyPr>
          <a:lstStyle/>
          <a:p>
            <a:pPr marL="285750" indent="-285750"/>
            <a:r>
              <a:rPr lang="en-US" sz="2000" b="1" dirty="0">
                <a:solidFill>
                  <a:schemeClr val="accent5">
                    <a:lumMod val="75000"/>
                  </a:schemeClr>
                </a:solidFill>
                <a:latin typeface="Myriad Pro"/>
              </a:rPr>
              <a:t>2- Determine, using the genetic code table (Doc 2), the amino acids sequence of the dystrophin encoded by this DNA fragment.</a:t>
            </a:r>
          </a:p>
        </p:txBody>
      </p:sp>
      <p:sp>
        <p:nvSpPr>
          <p:cNvPr id="9" name="Rectangle 8"/>
          <p:cNvSpPr/>
          <p:nvPr/>
        </p:nvSpPr>
        <p:spPr>
          <a:xfrm>
            <a:off x="574595" y="4421723"/>
            <a:ext cx="6994312" cy="1938992"/>
          </a:xfrm>
          <a:prstGeom prst="rect">
            <a:avLst/>
          </a:prstGeom>
        </p:spPr>
        <p:txBody>
          <a:bodyPr wrap="square" lIns="91440" tIns="45720" rIns="91440" bIns="45720" anchor="t">
            <a:spAutoFit/>
          </a:bodyPr>
          <a:lstStyle/>
          <a:p>
            <a:r>
              <a:rPr lang="en-US" sz="2000" dirty="0">
                <a:latin typeface="Myriad Pro"/>
              </a:rPr>
              <a:t>mRNA is complementary to the transcribed DNA strand, A pairs with U, C with G and vice versa and T pairs with A; thus,</a:t>
            </a:r>
          </a:p>
          <a:p>
            <a:r>
              <a:rPr lang="en-US" sz="2000" b="1" dirty="0">
                <a:latin typeface="Myriad Pro" panose="020B0503030403020204" charset="0"/>
              </a:rPr>
              <a:t>mRNA sequence:</a:t>
            </a:r>
          </a:p>
          <a:p>
            <a:r>
              <a:rPr lang="en-US" sz="2000" dirty="0">
                <a:latin typeface="Myriad Pro" panose="020B0503030403020204" charset="0"/>
              </a:rPr>
              <a:t>GGU UUG AUU UGG AAU AUA</a:t>
            </a:r>
          </a:p>
          <a:p>
            <a:r>
              <a:rPr lang="en-US" sz="2000" b="1" dirty="0">
                <a:latin typeface="Myriad Pro" panose="020B0503030403020204" charset="0"/>
              </a:rPr>
              <a:t>Amino acids sequence:</a:t>
            </a:r>
          </a:p>
          <a:p>
            <a:r>
              <a:rPr lang="en-US" sz="2000" dirty="0">
                <a:latin typeface="Myriad Pro"/>
              </a:rPr>
              <a:t>Gly – Leu – Ile – </a:t>
            </a:r>
            <a:r>
              <a:rPr lang="en-US" sz="2000" dirty="0" err="1">
                <a:latin typeface="Myriad Pro"/>
              </a:rPr>
              <a:t>Trp</a:t>
            </a:r>
            <a:r>
              <a:rPr lang="en-US" sz="2000" dirty="0">
                <a:latin typeface="Myriad Pro"/>
              </a:rPr>
              <a:t> – </a:t>
            </a:r>
            <a:r>
              <a:rPr lang="en-US" sz="2000" dirty="0" err="1">
                <a:latin typeface="Myriad Pro"/>
              </a:rPr>
              <a:t>Asn</a:t>
            </a:r>
            <a:r>
              <a:rPr lang="en-US" sz="2000" dirty="0">
                <a:latin typeface="Myriad Pro"/>
              </a:rPr>
              <a:t> - Ile</a:t>
            </a:r>
          </a:p>
        </p:txBody>
      </p:sp>
      <p:sp>
        <p:nvSpPr>
          <p:cNvPr id="10" name="Rectangle 9"/>
          <p:cNvSpPr/>
          <p:nvPr/>
        </p:nvSpPr>
        <p:spPr>
          <a:xfrm>
            <a:off x="286255" y="1728392"/>
            <a:ext cx="9066713" cy="707886"/>
          </a:xfrm>
          <a:prstGeom prst="rect">
            <a:avLst/>
          </a:prstGeom>
        </p:spPr>
        <p:txBody>
          <a:bodyPr wrap="square">
            <a:spAutoFit/>
          </a:bodyPr>
          <a:lstStyle/>
          <a:p>
            <a:r>
              <a:rPr lang="en-US" sz="2000" dirty="0">
                <a:solidFill>
                  <a:srgbClr val="000000"/>
                </a:solidFill>
                <a:latin typeface="Myriad Pro" panose="020B0503030403020204" charset="0"/>
                <a:ea typeface="Times New Roman" panose="02020603050405020304" pitchFamily="18" charset="0"/>
              </a:rPr>
              <a:t>Document 1 represents a fragment of the transcribed DNA strand (18 nucleotides) of the normal allele coding for dystrophin protein.</a:t>
            </a:r>
          </a:p>
        </p:txBody>
      </p:sp>
      <p:sp>
        <p:nvSpPr>
          <p:cNvPr id="11" name="Rectangle 10"/>
          <p:cNvSpPr/>
          <p:nvPr/>
        </p:nvSpPr>
        <p:spPr>
          <a:xfrm>
            <a:off x="2340984" y="2638942"/>
            <a:ext cx="4073673" cy="461665"/>
          </a:xfrm>
          <a:prstGeom prst="rect">
            <a:avLst/>
          </a:prstGeom>
        </p:spPr>
        <p:txBody>
          <a:bodyPr wrap="square">
            <a:spAutoFit/>
          </a:bodyPr>
          <a:lstStyle/>
          <a:p>
            <a:r>
              <a:rPr lang="en-US" sz="2400" dirty="0">
                <a:latin typeface="Myriad Pro" panose="020B0503030403020204" charset="0"/>
              </a:rPr>
              <a:t>CCA AAC TAA ACC TTA TAT</a:t>
            </a:r>
          </a:p>
        </p:txBody>
      </p:sp>
      <p:sp>
        <p:nvSpPr>
          <p:cNvPr id="3" name="TextBox 2"/>
          <p:cNvSpPr txBox="1"/>
          <p:nvPr/>
        </p:nvSpPr>
        <p:spPr>
          <a:xfrm>
            <a:off x="2383352" y="2408794"/>
            <a:ext cx="3971143" cy="307777"/>
          </a:xfrm>
          <a:prstGeom prst="rect">
            <a:avLst/>
          </a:prstGeom>
          <a:noFill/>
        </p:spPr>
        <p:txBody>
          <a:bodyPr wrap="square" rtlCol="0">
            <a:spAutoFit/>
          </a:bodyPr>
          <a:lstStyle/>
          <a:p>
            <a:r>
              <a:rPr lang="en-US" sz="1400" dirty="0"/>
              <a:t>1                                    9                                       18  </a:t>
            </a:r>
          </a:p>
        </p:txBody>
      </p:sp>
      <p:pic>
        <p:nvPicPr>
          <p:cNvPr id="12" name="Picture 11"/>
          <p:cNvPicPr>
            <a:picLocks noChangeAspect="1"/>
          </p:cNvPicPr>
          <p:nvPr/>
        </p:nvPicPr>
        <p:blipFill rotWithShape="1">
          <a:blip r:embed="rId3"/>
          <a:srcRect l="15154" t="22656" r="17643" b="12240"/>
          <a:stretch/>
        </p:blipFill>
        <p:spPr>
          <a:xfrm>
            <a:off x="7718538" y="2132625"/>
            <a:ext cx="4412775" cy="4142073"/>
          </a:xfrm>
          <a:prstGeom prst="rect">
            <a:avLst/>
          </a:prstGeom>
        </p:spPr>
      </p:pic>
      <p:sp>
        <p:nvSpPr>
          <p:cNvPr id="13" name="Rectangle 12"/>
          <p:cNvSpPr/>
          <p:nvPr/>
        </p:nvSpPr>
        <p:spPr>
          <a:xfrm>
            <a:off x="286255" y="1056107"/>
            <a:ext cx="8702904" cy="707886"/>
          </a:xfrm>
          <a:prstGeom prst="rect">
            <a:avLst/>
          </a:prstGeom>
        </p:spPr>
        <p:txBody>
          <a:bodyPr wrap="square">
            <a:spAutoFit/>
          </a:bodyPr>
          <a:lstStyle/>
          <a:p>
            <a:r>
              <a:rPr lang="en-US" sz="2000" dirty="0">
                <a:latin typeface="Myriad Pro" panose="020B0503030403020204" charset="0"/>
              </a:rPr>
              <a:t>Following various mutations, the nucleotide sequence of the gene can change. This can be at the origin of </a:t>
            </a:r>
            <a:r>
              <a:rPr lang="en-US" sz="2000" dirty="0" err="1">
                <a:latin typeface="Myriad Pro" panose="020B0503030403020204" charset="0"/>
              </a:rPr>
              <a:t>Duchenne</a:t>
            </a:r>
            <a:r>
              <a:rPr lang="en-US" sz="2000" dirty="0">
                <a:latin typeface="Myriad Pro" panose="020B0503030403020204" charset="0"/>
              </a:rPr>
              <a:t> myopathy.</a:t>
            </a:r>
          </a:p>
        </p:txBody>
      </p:sp>
      <p:sp>
        <p:nvSpPr>
          <p:cNvPr id="2" name="Rectangle 1"/>
          <p:cNvSpPr/>
          <p:nvPr/>
        </p:nvSpPr>
        <p:spPr>
          <a:xfrm>
            <a:off x="2383352" y="2446917"/>
            <a:ext cx="3703549" cy="5834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2340984" y="3041010"/>
            <a:ext cx="1109599" cy="307777"/>
          </a:xfrm>
          <a:prstGeom prst="rect">
            <a:avLst/>
          </a:prstGeom>
        </p:spPr>
        <p:txBody>
          <a:bodyPr wrap="none">
            <a:spAutoFit/>
          </a:bodyPr>
          <a:lstStyle/>
          <a:p>
            <a:r>
              <a:rPr lang="en-US" sz="1400" dirty="0">
                <a:solidFill>
                  <a:srgbClr val="000000"/>
                </a:solidFill>
                <a:latin typeface="Myriad Pro" panose="020B0503030403020204" charset="0"/>
                <a:ea typeface="Times New Roman" panose="02020603050405020304" pitchFamily="18" charset="0"/>
              </a:rPr>
              <a:t>Document 1</a:t>
            </a:r>
            <a:endParaRPr lang="fr-FR" sz="1400" dirty="0"/>
          </a:p>
        </p:txBody>
      </p:sp>
      <p:sp>
        <p:nvSpPr>
          <p:cNvPr id="14" name="Rectangle 13"/>
          <p:cNvSpPr/>
          <p:nvPr/>
        </p:nvSpPr>
        <p:spPr>
          <a:xfrm>
            <a:off x="8017801" y="6274698"/>
            <a:ext cx="1109599" cy="307777"/>
          </a:xfrm>
          <a:prstGeom prst="rect">
            <a:avLst/>
          </a:prstGeom>
        </p:spPr>
        <p:txBody>
          <a:bodyPr wrap="none">
            <a:spAutoFit/>
          </a:bodyPr>
          <a:lstStyle/>
          <a:p>
            <a:r>
              <a:rPr lang="en-US" sz="1400" dirty="0">
                <a:solidFill>
                  <a:srgbClr val="000000"/>
                </a:solidFill>
                <a:latin typeface="Myriad Pro" panose="020B0503030403020204" charset="0"/>
                <a:ea typeface="Times New Roman" panose="02020603050405020304" pitchFamily="18" charset="0"/>
              </a:rPr>
              <a:t>Document 2</a:t>
            </a:r>
            <a:endParaRPr lang="fr-FR" sz="1400" dirty="0"/>
          </a:p>
        </p:txBody>
      </p:sp>
      <p:sp>
        <p:nvSpPr>
          <p:cNvPr id="15" name="Subtitle 2">
            <a:extLst>
              <a:ext uri="{FF2B5EF4-FFF2-40B4-BE49-F238E27FC236}">
                <a16:creationId xmlns:a16="http://schemas.microsoft.com/office/drawing/2014/main" id="{655D1184-17FD-D34E-B226-D56D0AB3A998}"/>
              </a:ext>
            </a:extLst>
          </p:cNvPr>
          <p:cNvSpPr txBox="1">
            <a:spLocks/>
          </p:cNvSpPr>
          <p:nvPr/>
        </p:nvSpPr>
        <p:spPr>
          <a:xfrm>
            <a:off x="3109295" y="6636482"/>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1041574259"/>
      </p:ext>
    </p:extLst>
  </p:cSld>
  <p:clrMapOvr>
    <a:masterClrMapping/>
  </p:clrMapOvr>
  <p:transition spd="med">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arn(inVertical)">
                                      <p:cBhvr>
                                        <p:cTn id="26" dur="500"/>
                                        <p:tgtEl>
                                          <p:spTgt spid="1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barn(inVertical)">
                                      <p:cBhvr>
                                        <p:cTn id="34" dur="500"/>
                                        <p:tgtEl>
                                          <p:spTgt spid="12"/>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arn(inVertic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9">
                                            <p:txEl>
                                              <p:pRg st="0" end="0"/>
                                            </p:txEl>
                                          </p:spTgt>
                                        </p:tgtEl>
                                        <p:attrNameLst>
                                          <p:attrName>style.visibility</p:attrName>
                                        </p:attrNameLst>
                                      </p:cBhvr>
                                      <p:to>
                                        <p:strVal val="visible"/>
                                      </p:to>
                                    </p:set>
                                    <p:animEffect transition="in" filter="barn(inVertical)">
                                      <p:cBhvr>
                                        <p:cTn id="47" dur="500"/>
                                        <p:tgtEl>
                                          <p:spTgt spid="9">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9">
                                            <p:txEl>
                                              <p:pRg st="1" end="1"/>
                                            </p:txEl>
                                          </p:spTgt>
                                        </p:tgtEl>
                                        <p:attrNameLst>
                                          <p:attrName>style.visibility</p:attrName>
                                        </p:attrNameLst>
                                      </p:cBhvr>
                                      <p:to>
                                        <p:strVal val="visible"/>
                                      </p:to>
                                    </p:set>
                                    <p:animEffect transition="in" filter="barn(inVertical)">
                                      <p:cBhvr>
                                        <p:cTn id="52" dur="500"/>
                                        <p:tgtEl>
                                          <p:spTgt spid="9">
                                            <p:txEl>
                                              <p:pRg st="1" end="1"/>
                                            </p:txEl>
                                          </p:spTgt>
                                        </p:tgtEl>
                                      </p:cBhvr>
                                    </p:animEffect>
                                  </p:childTnLst>
                                </p:cTn>
                              </p:par>
                              <p:par>
                                <p:cTn id="53" presetID="16" presetClass="entr" presetSubtype="21" fill="hold" nodeType="withEffect">
                                  <p:stCondLst>
                                    <p:cond delay="0"/>
                                  </p:stCondLst>
                                  <p:childTnLst>
                                    <p:set>
                                      <p:cBhvr>
                                        <p:cTn id="54" dur="1" fill="hold">
                                          <p:stCondLst>
                                            <p:cond delay="0"/>
                                          </p:stCondLst>
                                        </p:cTn>
                                        <p:tgtEl>
                                          <p:spTgt spid="9">
                                            <p:txEl>
                                              <p:pRg st="2" end="2"/>
                                            </p:txEl>
                                          </p:spTgt>
                                        </p:tgtEl>
                                        <p:attrNameLst>
                                          <p:attrName>style.visibility</p:attrName>
                                        </p:attrNameLst>
                                      </p:cBhvr>
                                      <p:to>
                                        <p:strVal val="visible"/>
                                      </p:to>
                                    </p:set>
                                    <p:animEffect transition="in" filter="barn(inVertical)">
                                      <p:cBhvr>
                                        <p:cTn id="55" dur="500"/>
                                        <p:tgtEl>
                                          <p:spTgt spid="9">
                                            <p:txEl>
                                              <p:pRg st="2" end="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21" fill="hold" nodeType="clickEffect">
                                  <p:stCondLst>
                                    <p:cond delay="0"/>
                                  </p:stCondLst>
                                  <p:childTnLst>
                                    <p:set>
                                      <p:cBhvr>
                                        <p:cTn id="59" dur="1" fill="hold">
                                          <p:stCondLst>
                                            <p:cond delay="0"/>
                                          </p:stCondLst>
                                        </p:cTn>
                                        <p:tgtEl>
                                          <p:spTgt spid="9">
                                            <p:txEl>
                                              <p:pRg st="3" end="3"/>
                                            </p:txEl>
                                          </p:spTgt>
                                        </p:tgtEl>
                                        <p:attrNameLst>
                                          <p:attrName>style.visibility</p:attrName>
                                        </p:attrNameLst>
                                      </p:cBhvr>
                                      <p:to>
                                        <p:strVal val="visible"/>
                                      </p:to>
                                    </p:set>
                                    <p:animEffect transition="in" filter="barn(inVertical)">
                                      <p:cBhvr>
                                        <p:cTn id="60" dur="500"/>
                                        <p:tgtEl>
                                          <p:spTgt spid="9">
                                            <p:txEl>
                                              <p:pRg st="3" end="3"/>
                                            </p:txEl>
                                          </p:spTgt>
                                        </p:tgtEl>
                                      </p:cBhvr>
                                    </p:animEffect>
                                  </p:childTnLst>
                                </p:cTn>
                              </p:par>
                              <p:par>
                                <p:cTn id="61" presetID="16" presetClass="entr" presetSubtype="21" fill="hold" nodeType="withEffect">
                                  <p:stCondLst>
                                    <p:cond delay="0"/>
                                  </p:stCondLst>
                                  <p:childTnLst>
                                    <p:set>
                                      <p:cBhvr>
                                        <p:cTn id="62" dur="1" fill="hold">
                                          <p:stCondLst>
                                            <p:cond delay="0"/>
                                          </p:stCondLst>
                                        </p:cTn>
                                        <p:tgtEl>
                                          <p:spTgt spid="9">
                                            <p:txEl>
                                              <p:pRg st="4" end="4"/>
                                            </p:txEl>
                                          </p:spTgt>
                                        </p:tgtEl>
                                        <p:attrNameLst>
                                          <p:attrName>style.visibility</p:attrName>
                                        </p:attrNameLst>
                                      </p:cBhvr>
                                      <p:to>
                                        <p:strVal val="visible"/>
                                      </p:to>
                                    </p:set>
                                    <p:animEffect transition="in" filter="barn(inVertical)">
                                      <p:cBhvr>
                                        <p:cTn id="63"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3" grpId="0"/>
      <p:bldP spid="13" grpId="0"/>
      <p:bldP spid="2" grpId="0" animBg="1"/>
      <p:bldP spid="6"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2875" y="2935309"/>
            <a:ext cx="6374744" cy="1015663"/>
          </a:xfrm>
          <a:prstGeom prst="rect">
            <a:avLst/>
          </a:prstGeom>
        </p:spPr>
        <p:txBody>
          <a:bodyPr wrap="square">
            <a:spAutoFit/>
          </a:bodyPr>
          <a:lstStyle/>
          <a:p>
            <a:pPr marL="285750" indent="-285750"/>
            <a:r>
              <a:rPr lang="en-US" sz="2000" b="1" dirty="0">
                <a:solidFill>
                  <a:schemeClr val="accent5">
                    <a:lumMod val="75000"/>
                  </a:schemeClr>
                </a:solidFill>
                <a:latin typeface="Myriad Pro" panose="020B0503030403020204" charset="0"/>
              </a:rPr>
              <a:t>3- Determine the consequences of a mutation at the level of the transcribed DNA strand on the polypeptide formed if:</a:t>
            </a:r>
          </a:p>
        </p:txBody>
      </p:sp>
      <p:sp>
        <p:nvSpPr>
          <p:cNvPr id="9" name="Rectangle 8"/>
          <p:cNvSpPr/>
          <p:nvPr/>
        </p:nvSpPr>
        <p:spPr>
          <a:xfrm>
            <a:off x="719893" y="4408140"/>
            <a:ext cx="6984037" cy="2246769"/>
          </a:xfrm>
          <a:prstGeom prst="rect">
            <a:avLst/>
          </a:prstGeom>
        </p:spPr>
        <p:txBody>
          <a:bodyPr wrap="square">
            <a:spAutoFit/>
          </a:bodyPr>
          <a:lstStyle/>
          <a:p>
            <a:r>
              <a:rPr lang="en-US" sz="2000" dirty="0">
                <a:latin typeface="Myriad Pro" panose="020B0503030403020204" charset="0"/>
              </a:rPr>
              <a:t>If C is replaced by T in position 12, the mRNA sequence becomes: GGU UUG AUU UG</a:t>
            </a:r>
            <a:r>
              <a:rPr lang="en-US" sz="2000" dirty="0">
                <a:solidFill>
                  <a:srgbClr val="FF0000"/>
                </a:solidFill>
                <a:latin typeface="Myriad Pro" panose="020B0503030403020204" charset="0"/>
              </a:rPr>
              <a:t>A</a:t>
            </a:r>
            <a:r>
              <a:rPr lang="en-US" sz="2000" dirty="0">
                <a:latin typeface="Myriad Pro" panose="020B0503030403020204" charset="0"/>
              </a:rPr>
              <a:t> AAU AUA</a:t>
            </a:r>
          </a:p>
          <a:p>
            <a:r>
              <a:rPr lang="en-US" sz="2000" dirty="0">
                <a:latin typeface="Myriad Pro" panose="020B0503030403020204" charset="0"/>
              </a:rPr>
              <a:t>and the corresponding amino acids sequence will be:</a:t>
            </a:r>
          </a:p>
          <a:p>
            <a:r>
              <a:rPr lang="en-US" sz="2000" dirty="0" err="1">
                <a:latin typeface="Myriad Pro" panose="020B0503030403020204" charset="0"/>
              </a:rPr>
              <a:t>Gly</a:t>
            </a:r>
            <a:r>
              <a:rPr lang="en-US" sz="2000" dirty="0">
                <a:latin typeface="Myriad Pro" panose="020B0503030403020204" charset="0"/>
              </a:rPr>
              <a:t> – </a:t>
            </a:r>
            <a:r>
              <a:rPr lang="en-US" sz="2000" dirty="0" err="1">
                <a:latin typeface="Myriad Pro" panose="020B0503030403020204" charset="0"/>
              </a:rPr>
              <a:t>Leu</a:t>
            </a:r>
            <a:r>
              <a:rPr lang="en-US" sz="2000" dirty="0">
                <a:latin typeface="Myriad Pro" panose="020B0503030403020204" charset="0"/>
              </a:rPr>
              <a:t> – Ile   </a:t>
            </a:r>
          </a:p>
          <a:p>
            <a:r>
              <a:rPr lang="en-US" sz="2000" dirty="0">
                <a:latin typeface="Myriad Pro" panose="020B0503030403020204" charset="0"/>
              </a:rPr>
              <a:t>In this case, the amino acids sequence will be shorter  (truncated protein) and consequently dystrophin  protein is not synthesized.</a:t>
            </a:r>
          </a:p>
        </p:txBody>
      </p:sp>
      <p:pic>
        <p:nvPicPr>
          <p:cNvPr id="12" name="Picture 11"/>
          <p:cNvPicPr>
            <a:picLocks noChangeAspect="1"/>
          </p:cNvPicPr>
          <p:nvPr/>
        </p:nvPicPr>
        <p:blipFill rotWithShape="1">
          <a:blip r:embed="rId3"/>
          <a:srcRect l="15154" t="22656" r="17643" b="12240"/>
          <a:stretch/>
        </p:blipFill>
        <p:spPr>
          <a:xfrm>
            <a:off x="7758880" y="2112316"/>
            <a:ext cx="4337045" cy="4070989"/>
          </a:xfrm>
          <a:prstGeom prst="rect">
            <a:avLst/>
          </a:prstGeom>
        </p:spPr>
      </p:pic>
      <p:sp>
        <p:nvSpPr>
          <p:cNvPr id="2" name="Rectangle 1"/>
          <p:cNvSpPr/>
          <p:nvPr/>
        </p:nvSpPr>
        <p:spPr>
          <a:xfrm>
            <a:off x="584938" y="4011151"/>
            <a:ext cx="6770663" cy="400110"/>
          </a:xfrm>
          <a:prstGeom prst="rect">
            <a:avLst/>
          </a:prstGeom>
        </p:spPr>
        <p:txBody>
          <a:bodyPr wrap="square">
            <a:spAutoFit/>
          </a:bodyPr>
          <a:lstStyle/>
          <a:p>
            <a:r>
              <a:rPr lang="en-US" sz="2000" b="1" dirty="0">
                <a:solidFill>
                  <a:schemeClr val="accent5">
                    <a:lumMod val="75000"/>
                  </a:schemeClr>
                </a:solidFill>
                <a:latin typeface="Myriad Pro" panose="020B0503030403020204" charset="0"/>
              </a:rPr>
              <a:t>3.1 The gene has a nucleotide T instead of C in position 12.</a:t>
            </a:r>
          </a:p>
        </p:txBody>
      </p:sp>
      <p:sp>
        <p:nvSpPr>
          <p:cNvPr id="21" name="Rectangle 20"/>
          <p:cNvSpPr/>
          <p:nvPr/>
        </p:nvSpPr>
        <p:spPr>
          <a:xfrm>
            <a:off x="352875" y="1143488"/>
            <a:ext cx="8078336" cy="707886"/>
          </a:xfrm>
          <a:prstGeom prst="rect">
            <a:avLst/>
          </a:prstGeom>
        </p:spPr>
        <p:txBody>
          <a:bodyPr wrap="square">
            <a:spAutoFit/>
          </a:bodyPr>
          <a:lstStyle/>
          <a:p>
            <a:r>
              <a:rPr lang="en-US" sz="2000" dirty="0">
                <a:solidFill>
                  <a:srgbClr val="000000"/>
                </a:solidFill>
                <a:latin typeface="Myriad Pro" panose="020B0503030403020204" charset="0"/>
                <a:ea typeface="Times New Roman" panose="02020603050405020304" pitchFamily="18" charset="0"/>
              </a:rPr>
              <a:t>Document 1 represents a fragment of the transcribed DNA strand (18 nucleotides) of the normal allele coding for dystrophin protein.</a:t>
            </a:r>
          </a:p>
        </p:txBody>
      </p:sp>
      <p:sp>
        <p:nvSpPr>
          <p:cNvPr id="22" name="Rectangle 21"/>
          <p:cNvSpPr/>
          <p:nvPr/>
        </p:nvSpPr>
        <p:spPr>
          <a:xfrm>
            <a:off x="2286958" y="2132112"/>
            <a:ext cx="4073673" cy="400110"/>
          </a:xfrm>
          <a:prstGeom prst="rect">
            <a:avLst/>
          </a:prstGeom>
        </p:spPr>
        <p:txBody>
          <a:bodyPr wrap="square">
            <a:spAutoFit/>
          </a:bodyPr>
          <a:lstStyle/>
          <a:p>
            <a:r>
              <a:rPr lang="en-US" sz="2000" dirty="0">
                <a:latin typeface="Myriad Pro" panose="020B0503030403020204" charset="0"/>
              </a:rPr>
              <a:t>CCA AAC TAA ACC TTA TAT</a:t>
            </a:r>
          </a:p>
        </p:txBody>
      </p:sp>
      <p:sp>
        <p:nvSpPr>
          <p:cNvPr id="23" name="TextBox 22"/>
          <p:cNvSpPr txBox="1"/>
          <p:nvPr/>
        </p:nvSpPr>
        <p:spPr>
          <a:xfrm>
            <a:off x="2329326" y="1901964"/>
            <a:ext cx="3971143" cy="338554"/>
          </a:xfrm>
          <a:prstGeom prst="rect">
            <a:avLst/>
          </a:prstGeom>
          <a:noFill/>
        </p:spPr>
        <p:txBody>
          <a:bodyPr wrap="square" rtlCol="0">
            <a:spAutoFit/>
          </a:bodyPr>
          <a:lstStyle/>
          <a:p>
            <a:r>
              <a:rPr lang="en-US" sz="1600" dirty="0"/>
              <a:t>1                          9                          18  </a:t>
            </a:r>
          </a:p>
        </p:txBody>
      </p:sp>
      <p:sp>
        <p:nvSpPr>
          <p:cNvPr id="24" name="Rectangle 23"/>
          <p:cNvSpPr/>
          <p:nvPr/>
        </p:nvSpPr>
        <p:spPr>
          <a:xfrm>
            <a:off x="2329326" y="1940087"/>
            <a:ext cx="3703549" cy="5834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2329326" y="2619439"/>
            <a:ext cx="1109599" cy="307777"/>
          </a:xfrm>
          <a:prstGeom prst="rect">
            <a:avLst/>
          </a:prstGeom>
        </p:spPr>
        <p:txBody>
          <a:bodyPr wrap="none">
            <a:spAutoFit/>
          </a:bodyPr>
          <a:lstStyle/>
          <a:p>
            <a:r>
              <a:rPr lang="en-US" sz="1400" dirty="0">
                <a:solidFill>
                  <a:srgbClr val="000000"/>
                </a:solidFill>
                <a:latin typeface="Myriad Pro" panose="020B0503030403020204" charset="0"/>
                <a:ea typeface="Times New Roman" panose="02020603050405020304" pitchFamily="18" charset="0"/>
              </a:rPr>
              <a:t>Document 1</a:t>
            </a:r>
            <a:endParaRPr lang="fr-FR" sz="1400" dirty="0"/>
          </a:p>
        </p:txBody>
      </p:sp>
      <p:sp>
        <p:nvSpPr>
          <p:cNvPr id="26" name="Rectangle 25"/>
          <p:cNvSpPr/>
          <p:nvPr/>
        </p:nvSpPr>
        <p:spPr>
          <a:xfrm>
            <a:off x="9286790" y="6183306"/>
            <a:ext cx="1377300" cy="369332"/>
          </a:xfrm>
          <a:prstGeom prst="rect">
            <a:avLst/>
          </a:prstGeom>
        </p:spPr>
        <p:txBody>
          <a:bodyPr wrap="none">
            <a:spAutoFit/>
          </a:bodyPr>
          <a:lstStyle/>
          <a:p>
            <a:r>
              <a:rPr lang="en-US" dirty="0">
                <a:solidFill>
                  <a:srgbClr val="000000"/>
                </a:solidFill>
                <a:latin typeface="Myriad Pro" panose="020B0503030403020204" charset="0"/>
                <a:ea typeface="Times New Roman" panose="02020603050405020304" pitchFamily="18" charset="0"/>
              </a:rPr>
              <a:t>Document 2</a:t>
            </a:r>
            <a:endParaRPr lang="fr-FR" dirty="0"/>
          </a:p>
        </p:txBody>
      </p:sp>
      <p:sp>
        <p:nvSpPr>
          <p:cNvPr id="18" name="Subtitle 2">
            <a:extLst>
              <a:ext uri="{FF2B5EF4-FFF2-40B4-BE49-F238E27FC236}">
                <a16:creationId xmlns:a16="http://schemas.microsoft.com/office/drawing/2014/main" id="{655D1184-17FD-D34E-B226-D56D0AB3A998}"/>
              </a:ext>
            </a:extLst>
          </p:cNvPr>
          <p:cNvSpPr txBox="1">
            <a:spLocks/>
          </p:cNvSpPr>
          <p:nvPr/>
        </p:nvSpPr>
        <p:spPr>
          <a:xfrm>
            <a:off x="3073907" y="6641018"/>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1226383187"/>
      </p:ext>
    </p:extLst>
  </p:cSld>
  <p:clrMapOvr>
    <a:masterClrMapping/>
  </p:clrMapOvr>
  <p:transition spd="med">
    <p:pull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barn(inVertical)">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barn(inVertical)">
                                      <p:cBhvr>
                                        <p:cTn id="22" dur="500"/>
                                        <p:tgtEl>
                                          <p:spTgt spid="9">
                                            <p:txEl>
                                              <p:pRg st="1" end="1"/>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barn(inVertical)">
                                      <p:cBhvr>
                                        <p:cTn id="25" dur="500"/>
                                        <p:tgtEl>
                                          <p:spTgt spid="9">
                                            <p:txEl>
                                              <p:pRg st="2" end="2"/>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barn(inVertical)">
                                      <p:cBhvr>
                                        <p:cTn id="28"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Rectangle 128">
            <a:extLst>
              <a:ext uri="{FF2B5EF4-FFF2-40B4-BE49-F238E27FC236}">
                <a16:creationId xmlns:a16="http://schemas.microsoft.com/office/drawing/2014/main" id="{E529B0A2-DB30-B948-8126-A04627032BEF}"/>
              </a:ext>
            </a:extLst>
          </p:cNvPr>
          <p:cNvSpPr/>
          <p:nvPr/>
        </p:nvSpPr>
        <p:spPr>
          <a:xfrm flipH="1">
            <a:off x="1582673" y="3209634"/>
            <a:ext cx="9026653" cy="5408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ko-KR" altLang="en-US" sz="1050"/>
          </a:p>
        </p:txBody>
      </p:sp>
      <p:pic>
        <p:nvPicPr>
          <p:cNvPr id="130" name="Graphic 129">
            <a:extLst>
              <a:ext uri="{FF2B5EF4-FFF2-40B4-BE49-F238E27FC236}">
                <a16:creationId xmlns:a16="http://schemas.microsoft.com/office/drawing/2014/main" id="{6D6A3ACE-865F-4B46-96A2-46497EFF67E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1045135" y="2960739"/>
            <a:ext cx="737188" cy="1039132"/>
          </a:xfrm>
          <a:prstGeom prst="rect">
            <a:avLst/>
          </a:prstGeom>
        </p:spPr>
      </p:pic>
      <p:sp>
        <p:nvSpPr>
          <p:cNvPr id="131" name="TextBox 130">
            <a:extLst>
              <a:ext uri="{FF2B5EF4-FFF2-40B4-BE49-F238E27FC236}">
                <a16:creationId xmlns:a16="http://schemas.microsoft.com/office/drawing/2014/main" id="{C09FDDE5-8029-704D-8837-2E233C518ECD}"/>
              </a:ext>
            </a:extLst>
          </p:cNvPr>
          <p:cNvSpPr txBox="1"/>
          <p:nvPr/>
        </p:nvSpPr>
        <p:spPr>
          <a:xfrm>
            <a:off x="1064276" y="3247683"/>
            <a:ext cx="369414" cy="507831"/>
          </a:xfrm>
          <a:prstGeom prst="rect">
            <a:avLst/>
          </a:prstGeom>
          <a:noFill/>
        </p:spPr>
        <p:txBody>
          <a:bodyPr wrap="square" rtlCol="0" anchor="ctr">
            <a:spAutoFit/>
          </a:bodyPr>
          <a:lstStyle/>
          <a:p>
            <a:pPr algn="ctr"/>
            <a:r>
              <a:rPr lang="en-US" altLang="ko-KR" sz="2700" b="1" dirty="0">
                <a:solidFill>
                  <a:schemeClr val="bg1"/>
                </a:solidFill>
              </a:rPr>
              <a:t>2</a:t>
            </a:r>
            <a:endParaRPr lang="ko-KR" altLang="en-US" sz="2700" b="1" dirty="0">
              <a:solidFill>
                <a:schemeClr val="bg1"/>
              </a:solidFill>
            </a:endParaRPr>
          </a:p>
        </p:txBody>
      </p:sp>
      <p:sp>
        <p:nvSpPr>
          <p:cNvPr id="132" name="TextBox 131">
            <a:extLst>
              <a:ext uri="{FF2B5EF4-FFF2-40B4-BE49-F238E27FC236}">
                <a16:creationId xmlns:a16="http://schemas.microsoft.com/office/drawing/2014/main" id="{4D44CACC-C4E0-7B45-A101-3EABD06A05A2}"/>
              </a:ext>
            </a:extLst>
          </p:cNvPr>
          <p:cNvSpPr txBox="1"/>
          <p:nvPr/>
        </p:nvSpPr>
        <p:spPr>
          <a:xfrm flipH="1">
            <a:off x="2005226" y="3176903"/>
            <a:ext cx="8173978" cy="502573"/>
          </a:xfrm>
          <a:prstGeom prst="rect">
            <a:avLst/>
          </a:prstGeom>
          <a:noFill/>
        </p:spPr>
        <p:txBody>
          <a:bodyPr wrap="square" lIns="91440" tIns="45720" rIns="91440" bIns="45720" rtlCol="0" anchor="t">
            <a:spAutoFit/>
          </a:bodyPr>
          <a:lstStyle/>
          <a:p>
            <a:pPr>
              <a:lnSpc>
                <a:spcPct val="150000"/>
              </a:lnSpc>
            </a:pPr>
            <a:r>
              <a:rPr lang="en-US" sz="2000" dirty="0">
                <a:latin typeface="Myriad Pro"/>
                <a:ea typeface="GE SS Two Light" panose="020A0503020102020204" pitchFamily="18" charset="-78"/>
                <a:cs typeface="GE SS Two Light"/>
              </a:rPr>
              <a:t>Consequences of Mutations</a:t>
            </a:r>
            <a:endParaRPr lang="en-US" sz="20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133" name="Rectangle 132">
            <a:extLst>
              <a:ext uri="{FF2B5EF4-FFF2-40B4-BE49-F238E27FC236}">
                <a16:creationId xmlns:a16="http://schemas.microsoft.com/office/drawing/2014/main" id="{DB32C9AE-AB8A-DC45-B272-DEF916032480}"/>
              </a:ext>
            </a:extLst>
          </p:cNvPr>
          <p:cNvSpPr/>
          <p:nvPr/>
        </p:nvSpPr>
        <p:spPr>
          <a:xfrm flipH="1">
            <a:off x="1582673" y="4001824"/>
            <a:ext cx="9026653" cy="5408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ko-KR" altLang="en-US" sz="1050"/>
          </a:p>
        </p:txBody>
      </p:sp>
      <p:pic>
        <p:nvPicPr>
          <p:cNvPr id="134" name="Graphic 133">
            <a:extLst>
              <a:ext uri="{FF2B5EF4-FFF2-40B4-BE49-F238E27FC236}">
                <a16:creationId xmlns:a16="http://schemas.microsoft.com/office/drawing/2014/main" id="{E17E16C8-E764-9C43-91F3-BC2CB3EA738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1045135" y="3752929"/>
            <a:ext cx="737188" cy="1039132"/>
          </a:xfrm>
          <a:prstGeom prst="rect">
            <a:avLst/>
          </a:prstGeom>
        </p:spPr>
      </p:pic>
      <p:sp>
        <p:nvSpPr>
          <p:cNvPr id="135" name="TextBox 134">
            <a:extLst>
              <a:ext uri="{FF2B5EF4-FFF2-40B4-BE49-F238E27FC236}">
                <a16:creationId xmlns:a16="http://schemas.microsoft.com/office/drawing/2014/main" id="{EFA55753-AC98-BA4A-B81E-88658A9C6B37}"/>
              </a:ext>
            </a:extLst>
          </p:cNvPr>
          <p:cNvSpPr txBox="1"/>
          <p:nvPr/>
        </p:nvSpPr>
        <p:spPr>
          <a:xfrm>
            <a:off x="1064276" y="4039873"/>
            <a:ext cx="369414" cy="507831"/>
          </a:xfrm>
          <a:prstGeom prst="rect">
            <a:avLst/>
          </a:prstGeom>
          <a:noFill/>
        </p:spPr>
        <p:txBody>
          <a:bodyPr wrap="square" rtlCol="0" anchor="ctr">
            <a:spAutoFit/>
          </a:bodyPr>
          <a:lstStyle/>
          <a:p>
            <a:pPr algn="ctr"/>
            <a:r>
              <a:rPr lang="en-US" altLang="ko-KR" sz="2700" b="1" dirty="0">
                <a:solidFill>
                  <a:schemeClr val="bg1"/>
                </a:solidFill>
              </a:rPr>
              <a:t>3</a:t>
            </a:r>
            <a:endParaRPr lang="ko-KR" altLang="en-US" sz="2700" b="1" dirty="0">
              <a:solidFill>
                <a:schemeClr val="bg1"/>
              </a:solidFill>
            </a:endParaRPr>
          </a:p>
        </p:txBody>
      </p:sp>
      <p:sp>
        <p:nvSpPr>
          <p:cNvPr id="136" name="TextBox 135">
            <a:extLst>
              <a:ext uri="{FF2B5EF4-FFF2-40B4-BE49-F238E27FC236}">
                <a16:creationId xmlns:a16="http://schemas.microsoft.com/office/drawing/2014/main" id="{67662F08-5FF4-9748-97F3-1883A737AD60}"/>
              </a:ext>
            </a:extLst>
          </p:cNvPr>
          <p:cNvSpPr txBox="1"/>
          <p:nvPr/>
        </p:nvSpPr>
        <p:spPr>
          <a:xfrm flipH="1">
            <a:off x="2005226" y="3969093"/>
            <a:ext cx="8173978" cy="502573"/>
          </a:xfrm>
          <a:prstGeom prst="rect">
            <a:avLst/>
          </a:prstGeom>
          <a:noFill/>
        </p:spPr>
        <p:txBody>
          <a:bodyPr wrap="square" lIns="91440" tIns="45720" rIns="91440" bIns="45720" rtlCol="0" anchor="t">
            <a:spAutoFit/>
          </a:bodyPr>
          <a:lstStyle/>
          <a:p>
            <a:pPr>
              <a:lnSpc>
                <a:spcPct val="150000"/>
              </a:lnSpc>
            </a:pPr>
            <a:r>
              <a:rPr lang="en-US" sz="2000" dirty="0">
                <a:latin typeface="Myriad Pro"/>
                <a:ea typeface="GE SS Two Light" panose="020A0503020102020204" pitchFamily="18" charset="-78"/>
                <a:cs typeface="GE SS Two Light"/>
              </a:rPr>
              <a:t>Genes and Multiple Alleles: Molecular Basis of ABO System </a:t>
            </a:r>
            <a:endParaRPr lang="en-US" sz="20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137" name="Rectangle 136">
            <a:extLst>
              <a:ext uri="{FF2B5EF4-FFF2-40B4-BE49-F238E27FC236}">
                <a16:creationId xmlns:a16="http://schemas.microsoft.com/office/drawing/2014/main" id="{38EB2F92-6074-684D-9916-88EB23EE4E41}"/>
              </a:ext>
            </a:extLst>
          </p:cNvPr>
          <p:cNvSpPr/>
          <p:nvPr/>
        </p:nvSpPr>
        <p:spPr>
          <a:xfrm flipH="1">
            <a:off x="1582673" y="2427785"/>
            <a:ext cx="9026653" cy="5408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ko-KR" altLang="en-US" sz="1050"/>
          </a:p>
        </p:txBody>
      </p:sp>
      <p:pic>
        <p:nvPicPr>
          <p:cNvPr id="138" name="Graphic 137">
            <a:extLst>
              <a:ext uri="{FF2B5EF4-FFF2-40B4-BE49-F238E27FC236}">
                <a16:creationId xmlns:a16="http://schemas.microsoft.com/office/drawing/2014/main" id="{4F63A660-D7FB-2147-B405-4264DF3000B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1045135" y="2178890"/>
            <a:ext cx="737188" cy="1039132"/>
          </a:xfrm>
          <a:prstGeom prst="rect">
            <a:avLst/>
          </a:prstGeom>
        </p:spPr>
      </p:pic>
      <p:sp>
        <p:nvSpPr>
          <p:cNvPr id="139" name="TextBox 138">
            <a:extLst>
              <a:ext uri="{FF2B5EF4-FFF2-40B4-BE49-F238E27FC236}">
                <a16:creationId xmlns:a16="http://schemas.microsoft.com/office/drawing/2014/main" id="{95051552-3588-4842-A1A5-6C72EC38031C}"/>
              </a:ext>
            </a:extLst>
          </p:cNvPr>
          <p:cNvSpPr txBox="1"/>
          <p:nvPr/>
        </p:nvSpPr>
        <p:spPr>
          <a:xfrm>
            <a:off x="1064276" y="2465834"/>
            <a:ext cx="369414" cy="507831"/>
          </a:xfrm>
          <a:prstGeom prst="rect">
            <a:avLst/>
          </a:prstGeom>
          <a:noFill/>
        </p:spPr>
        <p:txBody>
          <a:bodyPr wrap="square" rtlCol="0" anchor="ctr">
            <a:spAutoFit/>
          </a:bodyPr>
          <a:lstStyle/>
          <a:p>
            <a:pPr algn="ctr"/>
            <a:r>
              <a:rPr lang="en-US" altLang="ko-KR" sz="2700" b="1" dirty="0">
                <a:solidFill>
                  <a:schemeClr val="bg1"/>
                </a:solidFill>
              </a:rPr>
              <a:t>1</a:t>
            </a:r>
            <a:endParaRPr lang="ko-KR" altLang="en-US" sz="2700" b="1" dirty="0">
              <a:solidFill>
                <a:schemeClr val="bg1"/>
              </a:solidFill>
            </a:endParaRPr>
          </a:p>
        </p:txBody>
      </p:sp>
      <p:sp>
        <p:nvSpPr>
          <p:cNvPr id="140" name="TextBox 139">
            <a:extLst>
              <a:ext uri="{FF2B5EF4-FFF2-40B4-BE49-F238E27FC236}">
                <a16:creationId xmlns:a16="http://schemas.microsoft.com/office/drawing/2014/main" id="{A2DED82E-A298-C54D-B597-4D90C1E83594}"/>
              </a:ext>
            </a:extLst>
          </p:cNvPr>
          <p:cNvSpPr txBox="1"/>
          <p:nvPr/>
        </p:nvSpPr>
        <p:spPr>
          <a:xfrm flipH="1">
            <a:off x="2005226" y="2395054"/>
            <a:ext cx="8173978" cy="502573"/>
          </a:xfrm>
          <a:prstGeom prst="rect">
            <a:avLst/>
          </a:prstGeom>
          <a:noFill/>
        </p:spPr>
        <p:txBody>
          <a:bodyPr wrap="square" lIns="91440" tIns="45720" rIns="91440" bIns="45720" rtlCol="0" anchor="t">
            <a:spAutoFit/>
          </a:bodyPr>
          <a:lstStyle/>
          <a:p>
            <a:pPr>
              <a:lnSpc>
                <a:spcPct val="150000"/>
              </a:lnSpc>
            </a:pPr>
            <a:r>
              <a:rPr lang="en-US" sz="2000" dirty="0">
                <a:latin typeface="Myriad Pro"/>
                <a:ea typeface="GE SS Two Light" panose="020A0503020102020204" pitchFamily="18" charset="-78"/>
                <a:cs typeface="GE SS Two Light"/>
              </a:rPr>
              <a:t>Types of Gene Mutations</a:t>
            </a:r>
            <a:endParaRPr lang="en-US" dirty="0"/>
          </a:p>
        </p:txBody>
      </p:sp>
      <p:sp>
        <p:nvSpPr>
          <p:cNvPr id="143" name="TextBox 142">
            <a:extLst>
              <a:ext uri="{FF2B5EF4-FFF2-40B4-BE49-F238E27FC236}">
                <a16:creationId xmlns:a16="http://schemas.microsoft.com/office/drawing/2014/main" id="{FF8E0268-0F03-7A42-AB49-C26C78DFA5C3}"/>
              </a:ext>
            </a:extLst>
          </p:cNvPr>
          <p:cNvSpPr txBox="1"/>
          <p:nvPr/>
        </p:nvSpPr>
        <p:spPr>
          <a:xfrm>
            <a:off x="1064276" y="4828339"/>
            <a:ext cx="369414" cy="507831"/>
          </a:xfrm>
          <a:prstGeom prst="rect">
            <a:avLst/>
          </a:prstGeom>
          <a:noFill/>
        </p:spPr>
        <p:txBody>
          <a:bodyPr wrap="square" rtlCol="0" anchor="ctr">
            <a:spAutoFit/>
          </a:bodyPr>
          <a:lstStyle/>
          <a:p>
            <a:pPr algn="ctr"/>
            <a:r>
              <a:rPr lang="en-US" altLang="ko-KR" sz="2700" b="1" dirty="0">
                <a:solidFill>
                  <a:schemeClr val="bg1"/>
                </a:solidFill>
              </a:rPr>
              <a:t>4</a:t>
            </a:r>
            <a:endParaRPr lang="ko-KR" altLang="en-US" sz="2700" b="1" dirty="0">
              <a:solidFill>
                <a:schemeClr val="bg1"/>
              </a:solidFill>
            </a:endParaRPr>
          </a:p>
        </p:txBody>
      </p:sp>
      <p:sp>
        <p:nvSpPr>
          <p:cNvPr id="147" name="TextBox 146">
            <a:extLst>
              <a:ext uri="{FF2B5EF4-FFF2-40B4-BE49-F238E27FC236}">
                <a16:creationId xmlns:a16="http://schemas.microsoft.com/office/drawing/2014/main" id="{4FF0D3B6-14CA-164E-BDA6-49F83E4D54AD}"/>
              </a:ext>
            </a:extLst>
          </p:cNvPr>
          <p:cNvSpPr txBox="1"/>
          <p:nvPr/>
        </p:nvSpPr>
        <p:spPr>
          <a:xfrm>
            <a:off x="1064276" y="5617282"/>
            <a:ext cx="369414" cy="507831"/>
          </a:xfrm>
          <a:prstGeom prst="rect">
            <a:avLst/>
          </a:prstGeom>
          <a:noFill/>
        </p:spPr>
        <p:txBody>
          <a:bodyPr wrap="square" rtlCol="0" anchor="ctr">
            <a:spAutoFit/>
          </a:bodyPr>
          <a:lstStyle/>
          <a:p>
            <a:pPr algn="ctr"/>
            <a:r>
              <a:rPr lang="en-US" altLang="ko-KR" sz="2700" b="1" dirty="0">
                <a:solidFill>
                  <a:schemeClr val="bg1"/>
                </a:solidFill>
              </a:rPr>
              <a:t>5</a:t>
            </a:r>
            <a:endParaRPr lang="ko-KR" altLang="en-US" sz="2700" b="1" dirty="0">
              <a:solidFill>
                <a:schemeClr val="bg1"/>
              </a:solidFill>
            </a:endParaRPr>
          </a:p>
        </p:txBody>
      </p:sp>
      <p:sp>
        <p:nvSpPr>
          <p:cNvPr id="18" name="Rectangle 17">
            <a:extLst>
              <a:ext uri="{FF2B5EF4-FFF2-40B4-BE49-F238E27FC236}">
                <a16:creationId xmlns:a16="http://schemas.microsoft.com/office/drawing/2014/main" id="{DB32C9AE-AB8A-DC45-B272-DEF916032480}"/>
              </a:ext>
            </a:extLst>
          </p:cNvPr>
          <p:cNvSpPr/>
          <p:nvPr/>
        </p:nvSpPr>
        <p:spPr>
          <a:xfrm flipH="1">
            <a:off x="1598029" y="4855076"/>
            <a:ext cx="9026653" cy="5408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363" rtl="0" eaLnBrk="1" latinLnBrk="0" hangingPunct="1"/>
            <a:endParaRPr lang="ko-KR" altLang="en-US" sz="1050"/>
          </a:p>
        </p:txBody>
      </p:sp>
      <p:pic>
        <p:nvPicPr>
          <p:cNvPr id="16" name="Graphic 133">
            <a:extLst>
              <a:ext uri="{FF2B5EF4-FFF2-40B4-BE49-F238E27FC236}">
                <a16:creationId xmlns:a16="http://schemas.microsoft.com/office/drawing/2014/main" id="{E17E16C8-E764-9C43-91F3-BC2CB3EA738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1064276" y="4582691"/>
            <a:ext cx="737188" cy="1039132"/>
          </a:xfrm>
          <a:prstGeom prst="rect">
            <a:avLst/>
          </a:prstGeom>
        </p:spPr>
      </p:pic>
      <p:sp>
        <p:nvSpPr>
          <p:cNvPr id="17" name="TextBox 16">
            <a:extLst>
              <a:ext uri="{FF2B5EF4-FFF2-40B4-BE49-F238E27FC236}">
                <a16:creationId xmlns:a16="http://schemas.microsoft.com/office/drawing/2014/main" id="{67662F08-5FF4-9748-97F3-1883A737AD60}"/>
              </a:ext>
            </a:extLst>
          </p:cNvPr>
          <p:cNvSpPr txBox="1"/>
          <p:nvPr/>
        </p:nvSpPr>
        <p:spPr>
          <a:xfrm flipH="1">
            <a:off x="2024367" y="4798855"/>
            <a:ext cx="8173978" cy="502573"/>
          </a:xfrm>
          <a:prstGeom prst="rect">
            <a:avLst/>
          </a:prstGeom>
          <a:noFill/>
        </p:spPr>
        <p:txBody>
          <a:bodyPr wrap="square" lIns="91440" tIns="45720" rIns="91440" bIns="45720" rtlCol="0" anchor="t">
            <a:spAutoFit/>
          </a:bodyPr>
          <a:lstStyle/>
          <a:p>
            <a:pPr>
              <a:lnSpc>
                <a:spcPct val="150000"/>
              </a:lnSpc>
            </a:pPr>
            <a:r>
              <a:rPr lang="en-US" sz="2000" dirty="0">
                <a:latin typeface="Myriad Pro"/>
                <a:ea typeface="GE SS Two Light" panose="020A0503020102020204" pitchFamily="18" charset="-78"/>
                <a:cs typeface="GE SS Two Light"/>
              </a:rPr>
              <a:t>Genetic Code</a:t>
            </a:r>
            <a:endParaRPr lang="en-US" dirty="0"/>
          </a:p>
        </p:txBody>
      </p:sp>
      <p:sp>
        <p:nvSpPr>
          <p:cNvPr id="19" name="TextBox 18">
            <a:extLst>
              <a:ext uri="{FF2B5EF4-FFF2-40B4-BE49-F238E27FC236}">
                <a16:creationId xmlns:a16="http://schemas.microsoft.com/office/drawing/2014/main" id="{EFA55753-AC98-BA4A-B81E-88658A9C6B37}"/>
              </a:ext>
            </a:extLst>
          </p:cNvPr>
          <p:cNvSpPr txBox="1"/>
          <p:nvPr/>
        </p:nvSpPr>
        <p:spPr>
          <a:xfrm>
            <a:off x="1065734" y="4888110"/>
            <a:ext cx="369414" cy="507831"/>
          </a:xfrm>
          <a:prstGeom prst="rect">
            <a:avLst/>
          </a:prstGeom>
          <a:noFill/>
        </p:spPr>
        <p:txBody>
          <a:bodyPr wrap="square" rtlCol="0" anchor="ctr">
            <a:spAutoFit/>
          </a:bodyPr>
          <a:lstStyle/>
          <a:p>
            <a:pPr algn="ctr"/>
            <a:r>
              <a:rPr lang="en-US" altLang="ko-KR" sz="2700" b="1" dirty="0">
                <a:solidFill>
                  <a:schemeClr val="bg1"/>
                </a:solidFill>
              </a:rPr>
              <a:t>4</a:t>
            </a:r>
            <a:endParaRPr lang="ko-KR" altLang="en-US" sz="2700" b="1" dirty="0">
              <a:solidFill>
                <a:schemeClr val="bg1"/>
              </a:solidFill>
            </a:endParaRPr>
          </a:p>
        </p:txBody>
      </p:sp>
      <p:sp>
        <p:nvSpPr>
          <p:cNvPr id="20" name="Subtitle 2">
            <a:extLst>
              <a:ext uri="{FF2B5EF4-FFF2-40B4-BE49-F238E27FC236}">
                <a16:creationId xmlns:a16="http://schemas.microsoft.com/office/drawing/2014/main" id="{655D1184-17FD-D34E-B226-D56D0AB3A998}"/>
              </a:ext>
            </a:extLst>
          </p:cNvPr>
          <p:cNvSpPr txBox="1">
            <a:spLocks/>
          </p:cNvSpPr>
          <p:nvPr/>
        </p:nvSpPr>
        <p:spPr>
          <a:xfrm>
            <a:off x="8816454" y="6429115"/>
            <a:ext cx="3219772"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66243363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fade">
                                      <p:cBhvr>
                                        <p:cTn id="7" dur="500"/>
                                        <p:tgtEl>
                                          <p:spTgt spid="140"/>
                                        </p:tgtEl>
                                      </p:cBhvr>
                                    </p:animEffect>
                                  </p:childTnLst>
                                </p:cTn>
                              </p:par>
                              <p:par>
                                <p:cTn id="8" presetID="10" presetClass="entr" presetSubtype="0" fill="hold" nodeType="withEffect">
                                  <p:stCondLst>
                                    <p:cond delay="0"/>
                                  </p:stCondLst>
                                  <p:childTnLst>
                                    <p:set>
                                      <p:cBhvr>
                                        <p:cTn id="9" dur="1" fill="hold">
                                          <p:stCondLst>
                                            <p:cond delay="0"/>
                                          </p:stCondLst>
                                        </p:cTn>
                                        <p:tgtEl>
                                          <p:spTgt spid="138"/>
                                        </p:tgtEl>
                                        <p:attrNameLst>
                                          <p:attrName>style.visibility</p:attrName>
                                        </p:attrNameLst>
                                      </p:cBhvr>
                                      <p:to>
                                        <p:strVal val="visible"/>
                                      </p:to>
                                    </p:set>
                                    <p:animEffect transition="in" filter="fade">
                                      <p:cBhvr>
                                        <p:cTn id="10" dur="500"/>
                                        <p:tgtEl>
                                          <p:spTgt spid="13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37"/>
                                        </p:tgtEl>
                                        <p:attrNameLst>
                                          <p:attrName>style.visibility</p:attrName>
                                        </p:attrNameLst>
                                      </p:cBhvr>
                                      <p:to>
                                        <p:strVal val="visible"/>
                                      </p:to>
                                    </p:set>
                                    <p:animEffect transition="in" filter="wipe(left)">
                                      <p:cBhvr>
                                        <p:cTn id="13" dur="500"/>
                                        <p:tgtEl>
                                          <p:spTgt spid="13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9"/>
                                        </p:tgtEl>
                                        <p:attrNameLst>
                                          <p:attrName>style.visibility</p:attrName>
                                        </p:attrNameLst>
                                      </p:cBhvr>
                                      <p:to>
                                        <p:strVal val="visible"/>
                                      </p:to>
                                    </p:set>
                                    <p:animEffect transition="in" filter="fade">
                                      <p:cBhvr>
                                        <p:cTn id="16" dur="500"/>
                                        <p:tgtEl>
                                          <p:spTgt spid="13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2"/>
                                        </p:tgtEl>
                                        <p:attrNameLst>
                                          <p:attrName>style.visibility</p:attrName>
                                        </p:attrNameLst>
                                      </p:cBhvr>
                                      <p:to>
                                        <p:strVal val="visible"/>
                                      </p:to>
                                    </p:set>
                                    <p:animEffect transition="in" filter="fade">
                                      <p:cBhvr>
                                        <p:cTn id="21" dur="500"/>
                                        <p:tgtEl>
                                          <p:spTgt spid="132"/>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29"/>
                                        </p:tgtEl>
                                        <p:attrNameLst>
                                          <p:attrName>style.visibility</p:attrName>
                                        </p:attrNameLst>
                                      </p:cBhvr>
                                      <p:to>
                                        <p:strVal val="visible"/>
                                      </p:to>
                                    </p:set>
                                    <p:animEffect transition="in" filter="wipe(left)">
                                      <p:cBhvr>
                                        <p:cTn id="24" dur="500"/>
                                        <p:tgtEl>
                                          <p:spTgt spid="129"/>
                                        </p:tgtEl>
                                      </p:cBhvr>
                                    </p:animEffect>
                                  </p:childTnLst>
                                </p:cTn>
                              </p:par>
                              <p:par>
                                <p:cTn id="25" presetID="10" presetClass="entr" presetSubtype="0" fill="hold" nodeType="withEffect">
                                  <p:stCondLst>
                                    <p:cond delay="0"/>
                                  </p:stCondLst>
                                  <p:childTnLst>
                                    <p:set>
                                      <p:cBhvr>
                                        <p:cTn id="26" dur="1" fill="hold">
                                          <p:stCondLst>
                                            <p:cond delay="0"/>
                                          </p:stCondLst>
                                        </p:cTn>
                                        <p:tgtEl>
                                          <p:spTgt spid="130"/>
                                        </p:tgtEl>
                                        <p:attrNameLst>
                                          <p:attrName>style.visibility</p:attrName>
                                        </p:attrNameLst>
                                      </p:cBhvr>
                                      <p:to>
                                        <p:strVal val="visible"/>
                                      </p:to>
                                    </p:set>
                                    <p:animEffect transition="in" filter="fade">
                                      <p:cBhvr>
                                        <p:cTn id="27" dur="500"/>
                                        <p:tgtEl>
                                          <p:spTgt spid="13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1"/>
                                        </p:tgtEl>
                                        <p:attrNameLst>
                                          <p:attrName>style.visibility</p:attrName>
                                        </p:attrNameLst>
                                      </p:cBhvr>
                                      <p:to>
                                        <p:strVal val="visible"/>
                                      </p:to>
                                    </p:set>
                                    <p:animEffect transition="in" filter="fade">
                                      <p:cBhvr>
                                        <p:cTn id="30" dur="500"/>
                                        <p:tgtEl>
                                          <p:spTgt spid="13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6"/>
                                        </p:tgtEl>
                                        <p:attrNameLst>
                                          <p:attrName>style.visibility</p:attrName>
                                        </p:attrNameLst>
                                      </p:cBhvr>
                                      <p:to>
                                        <p:strVal val="visible"/>
                                      </p:to>
                                    </p:set>
                                    <p:animEffect transition="in" filter="fade">
                                      <p:cBhvr>
                                        <p:cTn id="35" dur="500"/>
                                        <p:tgtEl>
                                          <p:spTgt spid="136"/>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33"/>
                                        </p:tgtEl>
                                        <p:attrNameLst>
                                          <p:attrName>style.visibility</p:attrName>
                                        </p:attrNameLst>
                                      </p:cBhvr>
                                      <p:to>
                                        <p:strVal val="visible"/>
                                      </p:to>
                                    </p:set>
                                    <p:animEffect transition="in" filter="wipe(left)">
                                      <p:cBhvr>
                                        <p:cTn id="38" dur="500"/>
                                        <p:tgtEl>
                                          <p:spTgt spid="133"/>
                                        </p:tgtEl>
                                      </p:cBhvr>
                                    </p:animEffect>
                                  </p:childTnLst>
                                </p:cTn>
                              </p:par>
                              <p:par>
                                <p:cTn id="39" presetID="10" presetClass="entr" presetSubtype="0" fill="hold" nodeType="withEffect">
                                  <p:stCondLst>
                                    <p:cond delay="0"/>
                                  </p:stCondLst>
                                  <p:childTnLst>
                                    <p:set>
                                      <p:cBhvr>
                                        <p:cTn id="40" dur="1" fill="hold">
                                          <p:stCondLst>
                                            <p:cond delay="0"/>
                                          </p:stCondLst>
                                        </p:cTn>
                                        <p:tgtEl>
                                          <p:spTgt spid="134"/>
                                        </p:tgtEl>
                                        <p:attrNameLst>
                                          <p:attrName>style.visibility</p:attrName>
                                        </p:attrNameLst>
                                      </p:cBhvr>
                                      <p:to>
                                        <p:strVal val="visible"/>
                                      </p:to>
                                    </p:set>
                                    <p:animEffect transition="in" filter="fade">
                                      <p:cBhvr>
                                        <p:cTn id="41" dur="500"/>
                                        <p:tgtEl>
                                          <p:spTgt spid="13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35"/>
                                        </p:tgtEl>
                                        <p:attrNameLst>
                                          <p:attrName>style.visibility</p:attrName>
                                        </p:attrNameLst>
                                      </p:cBhvr>
                                      <p:to>
                                        <p:strVal val="visible"/>
                                      </p:to>
                                    </p:set>
                                    <p:animEffect transition="in" filter="fade">
                                      <p:cBhvr>
                                        <p:cTn id="44" dur="500"/>
                                        <p:tgtEl>
                                          <p:spTgt spid="13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par>
                                <p:cTn id="50" presetID="10" presetClass="entr" presetSubtype="0" fill="hold"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8"/>
                                        </p:tgtEl>
                                        <p:attrNameLst>
                                          <p:attrName>style.visibility</p:attrName>
                                        </p:attrNameLst>
                                      </p:cBhvr>
                                      <p:to>
                                        <p:strVal val="visible"/>
                                      </p:to>
                                    </p:set>
                                    <p:animEffect transition="in" filter="wipe(left)">
                                      <p:cBhvr>
                                        <p:cTn id="5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P spid="131" grpId="0"/>
      <p:bldP spid="132" grpId="0"/>
      <p:bldP spid="133" grpId="0" animBg="1"/>
      <p:bldP spid="135" grpId="0"/>
      <p:bldP spid="136" grpId="0"/>
      <p:bldP spid="137" grpId="0" animBg="1"/>
      <p:bldP spid="139" grpId="0"/>
      <p:bldP spid="140" grpId="0"/>
      <p:bldP spid="18" grpId="0" animBg="1"/>
      <p:bldP spid="17"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649761" y="3595613"/>
            <a:ext cx="6710215" cy="2800767"/>
          </a:xfrm>
          <a:prstGeom prst="rect">
            <a:avLst/>
          </a:prstGeom>
        </p:spPr>
        <p:txBody>
          <a:bodyPr wrap="square" lIns="91440" tIns="45720" rIns="91440" bIns="45720" anchor="t">
            <a:spAutoFit/>
          </a:bodyPr>
          <a:lstStyle/>
          <a:p>
            <a:r>
              <a:rPr lang="en-US" sz="2200" dirty="0">
                <a:latin typeface="Myriad Pro" panose="020B0503030403020204" charset="0"/>
              </a:rPr>
              <a:t>If C is replaced by T in position 6, the mRNA sequence becomes GGU UU</a:t>
            </a:r>
            <a:r>
              <a:rPr lang="en-US" sz="2200" dirty="0">
                <a:solidFill>
                  <a:srgbClr val="FF0000"/>
                </a:solidFill>
                <a:latin typeface="Myriad Pro" panose="020B0503030403020204" charset="0"/>
              </a:rPr>
              <a:t>A</a:t>
            </a:r>
            <a:r>
              <a:rPr lang="en-US" sz="2200" dirty="0">
                <a:latin typeface="Myriad Pro" panose="020B0503030403020204" charset="0"/>
              </a:rPr>
              <a:t> AUU UGG AAU AUA</a:t>
            </a:r>
          </a:p>
          <a:p>
            <a:r>
              <a:rPr lang="en-US" sz="2200" dirty="0">
                <a:latin typeface="Myriad Pro" panose="020B0503030403020204" charset="0"/>
              </a:rPr>
              <a:t>and the corresponding amino acids sequence will be:</a:t>
            </a:r>
          </a:p>
          <a:p>
            <a:r>
              <a:rPr lang="en-US" sz="2200" dirty="0">
                <a:latin typeface="Myriad Pro"/>
              </a:rPr>
              <a:t>Gly – Leu – Ile – </a:t>
            </a:r>
            <a:r>
              <a:rPr lang="en-US" sz="2200" dirty="0" err="1">
                <a:latin typeface="Myriad Pro"/>
              </a:rPr>
              <a:t>Trp</a:t>
            </a:r>
            <a:r>
              <a:rPr lang="en-US" sz="2200" dirty="0">
                <a:latin typeface="Myriad Pro"/>
              </a:rPr>
              <a:t> – </a:t>
            </a:r>
            <a:r>
              <a:rPr lang="en-US" sz="2200" dirty="0" err="1">
                <a:latin typeface="Myriad Pro"/>
              </a:rPr>
              <a:t>Asn</a:t>
            </a:r>
            <a:r>
              <a:rPr lang="en-US" sz="2200" dirty="0">
                <a:latin typeface="Myriad Pro"/>
              </a:rPr>
              <a:t> – Ile</a:t>
            </a:r>
          </a:p>
          <a:p>
            <a:r>
              <a:rPr lang="en-US" sz="2200" dirty="0">
                <a:latin typeface="Myriad Pro"/>
              </a:rPr>
              <a:t>In this case, the amino acid sequence remains the same;</a:t>
            </a:r>
            <a:r>
              <a:rPr lang="en-US" sz="2200">
                <a:latin typeface="Myriad Pro"/>
              </a:rPr>
              <a:t> thus, the </a:t>
            </a:r>
            <a:r>
              <a:rPr lang="en-US" sz="2200" dirty="0">
                <a:latin typeface="Myriad Pro"/>
              </a:rPr>
              <a:t>three dimensional structure of the synthesized protein will remain the same; consequently, its function will not be affected.</a:t>
            </a:r>
          </a:p>
        </p:txBody>
      </p:sp>
      <p:pic>
        <p:nvPicPr>
          <p:cNvPr id="12" name="Picture 11"/>
          <p:cNvPicPr>
            <a:picLocks noChangeAspect="1"/>
          </p:cNvPicPr>
          <p:nvPr/>
        </p:nvPicPr>
        <p:blipFill rotWithShape="1">
          <a:blip r:embed="rId3"/>
          <a:srcRect l="15154" t="22656" r="17643" b="12240"/>
          <a:stretch/>
        </p:blipFill>
        <p:spPr>
          <a:xfrm>
            <a:off x="7574507" y="2152072"/>
            <a:ext cx="4479063" cy="4204295"/>
          </a:xfrm>
          <a:prstGeom prst="rect">
            <a:avLst/>
          </a:prstGeom>
        </p:spPr>
      </p:pic>
      <p:sp>
        <p:nvSpPr>
          <p:cNvPr id="2" name="Rectangle 1"/>
          <p:cNvSpPr/>
          <p:nvPr/>
        </p:nvSpPr>
        <p:spPr>
          <a:xfrm>
            <a:off x="165120" y="3129110"/>
            <a:ext cx="7409387" cy="430887"/>
          </a:xfrm>
          <a:prstGeom prst="rect">
            <a:avLst/>
          </a:prstGeom>
        </p:spPr>
        <p:txBody>
          <a:bodyPr wrap="square">
            <a:spAutoFit/>
          </a:bodyPr>
          <a:lstStyle/>
          <a:p>
            <a:r>
              <a:rPr lang="en-US" sz="2200" b="1" dirty="0">
                <a:solidFill>
                  <a:schemeClr val="accent5">
                    <a:lumMod val="75000"/>
                  </a:schemeClr>
                </a:solidFill>
                <a:latin typeface="Myriad Pro" panose="020B0503030403020204" charset="0"/>
              </a:rPr>
              <a:t>3.2 The gene has a nucleotide T instead of C in position 6.</a:t>
            </a:r>
            <a:r>
              <a:rPr lang="en-US" sz="2200" b="1" dirty="0">
                <a:latin typeface="Myriad Pro" panose="020B0503030403020204" charset="0"/>
              </a:rPr>
              <a:t> </a:t>
            </a:r>
          </a:p>
        </p:txBody>
      </p:sp>
      <p:sp>
        <p:nvSpPr>
          <p:cNvPr id="16" name="Rectangle 15"/>
          <p:cNvSpPr/>
          <p:nvPr/>
        </p:nvSpPr>
        <p:spPr>
          <a:xfrm>
            <a:off x="7717382" y="6356368"/>
            <a:ext cx="1109599" cy="307777"/>
          </a:xfrm>
          <a:prstGeom prst="rect">
            <a:avLst/>
          </a:prstGeom>
        </p:spPr>
        <p:txBody>
          <a:bodyPr wrap="none">
            <a:spAutoFit/>
          </a:bodyPr>
          <a:lstStyle/>
          <a:p>
            <a:r>
              <a:rPr lang="en-US" sz="1400" dirty="0">
                <a:solidFill>
                  <a:srgbClr val="000000"/>
                </a:solidFill>
                <a:latin typeface="Myriad Pro" panose="020B0503030403020204" charset="0"/>
                <a:ea typeface="Times New Roman" panose="02020603050405020304" pitchFamily="18" charset="0"/>
              </a:rPr>
              <a:t>Document 2</a:t>
            </a:r>
            <a:endParaRPr lang="fr-FR" sz="1400" dirty="0"/>
          </a:p>
        </p:txBody>
      </p:sp>
      <p:sp>
        <p:nvSpPr>
          <p:cNvPr id="17" name="Rectangle 16"/>
          <p:cNvSpPr/>
          <p:nvPr/>
        </p:nvSpPr>
        <p:spPr>
          <a:xfrm>
            <a:off x="479157" y="1066118"/>
            <a:ext cx="8078336" cy="769441"/>
          </a:xfrm>
          <a:prstGeom prst="rect">
            <a:avLst/>
          </a:prstGeom>
        </p:spPr>
        <p:txBody>
          <a:bodyPr wrap="square">
            <a:spAutoFit/>
          </a:bodyPr>
          <a:lstStyle/>
          <a:p>
            <a:r>
              <a:rPr lang="en-US" sz="2200" dirty="0">
                <a:solidFill>
                  <a:srgbClr val="000000"/>
                </a:solidFill>
                <a:latin typeface="Myriad Pro" panose="020B0503030403020204" charset="0"/>
                <a:ea typeface="Times New Roman" panose="02020603050405020304" pitchFamily="18" charset="0"/>
              </a:rPr>
              <a:t>Document 1 represents a fragment of the transcribed DNA strand (18 nucleotides) of the normal allele coding for dystrophin protein.</a:t>
            </a:r>
          </a:p>
        </p:txBody>
      </p:sp>
      <p:sp>
        <p:nvSpPr>
          <p:cNvPr id="18" name="Rectangle 17"/>
          <p:cNvSpPr/>
          <p:nvPr/>
        </p:nvSpPr>
        <p:spPr>
          <a:xfrm>
            <a:off x="2240498" y="2153979"/>
            <a:ext cx="4073673" cy="400110"/>
          </a:xfrm>
          <a:prstGeom prst="rect">
            <a:avLst/>
          </a:prstGeom>
        </p:spPr>
        <p:txBody>
          <a:bodyPr wrap="square">
            <a:spAutoFit/>
          </a:bodyPr>
          <a:lstStyle/>
          <a:p>
            <a:r>
              <a:rPr lang="en-US" sz="2000" dirty="0">
                <a:latin typeface="Myriad Pro" panose="020B0503030403020204" charset="0"/>
              </a:rPr>
              <a:t>CCA AAC TAA ACC TTA TAT</a:t>
            </a:r>
          </a:p>
        </p:txBody>
      </p:sp>
      <p:sp>
        <p:nvSpPr>
          <p:cNvPr id="19" name="TextBox 18"/>
          <p:cNvSpPr txBox="1"/>
          <p:nvPr/>
        </p:nvSpPr>
        <p:spPr>
          <a:xfrm>
            <a:off x="2282866" y="1923831"/>
            <a:ext cx="3971143" cy="307777"/>
          </a:xfrm>
          <a:prstGeom prst="rect">
            <a:avLst/>
          </a:prstGeom>
          <a:noFill/>
        </p:spPr>
        <p:txBody>
          <a:bodyPr wrap="square" rtlCol="0">
            <a:spAutoFit/>
          </a:bodyPr>
          <a:lstStyle/>
          <a:p>
            <a:r>
              <a:rPr lang="en-US" sz="1400" dirty="0"/>
              <a:t>1                              9                               18  </a:t>
            </a:r>
          </a:p>
        </p:txBody>
      </p:sp>
      <p:sp>
        <p:nvSpPr>
          <p:cNvPr id="20" name="Rectangle 19"/>
          <p:cNvSpPr/>
          <p:nvPr/>
        </p:nvSpPr>
        <p:spPr>
          <a:xfrm>
            <a:off x="2282866" y="1961954"/>
            <a:ext cx="3703549" cy="58345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600"/>
          </a:p>
        </p:txBody>
      </p:sp>
      <p:sp>
        <p:nvSpPr>
          <p:cNvPr id="21" name="Rectangle 20"/>
          <p:cNvSpPr/>
          <p:nvPr/>
        </p:nvSpPr>
        <p:spPr>
          <a:xfrm>
            <a:off x="2430648" y="2589705"/>
            <a:ext cx="1242648" cy="338554"/>
          </a:xfrm>
          <a:prstGeom prst="rect">
            <a:avLst/>
          </a:prstGeom>
        </p:spPr>
        <p:txBody>
          <a:bodyPr wrap="none">
            <a:spAutoFit/>
          </a:bodyPr>
          <a:lstStyle/>
          <a:p>
            <a:r>
              <a:rPr lang="en-US" sz="1600" dirty="0">
                <a:solidFill>
                  <a:srgbClr val="000000"/>
                </a:solidFill>
                <a:latin typeface="Myriad Pro" panose="020B0503030403020204" charset="0"/>
                <a:ea typeface="Times New Roman" panose="02020603050405020304" pitchFamily="18" charset="0"/>
              </a:rPr>
              <a:t>Document 1</a:t>
            </a:r>
            <a:endParaRPr lang="fr-FR" sz="1600" dirty="0"/>
          </a:p>
        </p:txBody>
      </p:sp>
      <p:sp>
        <p:nvSpPr>
          <p:cNvPr id="22" name="Subtitle 2">
            <a:extLst>
              <a:ext uri="{FF2B5EF4-FFF2-40B4-BE49-F238E27FC236}">
                <a16:creationId xmlns:a16="http://schemas.microsoft.com/office/drawing/2014/main" id="{655D1184-17FD-D34E-B226-D56D0AB3A998}"/>
              </a:ext>
            </a:extLst>
          </p:cNvPr>
          <p:cNvSpPr txBox="1">
            <a:spLocks/>
          </p:cNvSpPr>
          <p:nvPr/>
        </p:nvSpPr>
        <p:spPr>
          <a:xfrm>
            <a:off x="3063498" y="6594583"/>
            <a:ext cx="9022018" cy="52527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1100" dirty="0">
                <a:latin typeface="Myriad Pro"/>
                <a:ea typeface="GE SS Two Light" panose="020A0503020102020204" pitchFamily="18" charset="-78"/>
                <a:cs typeface="GE SS Two Light"/>
              </a:rPr>
              <a:t>Third secondary year/part I/ Life Sciences - English </a:t>
            </a:r>
            <a:endParaRPr lang="en-US" sz="11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1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16954605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barn(inVertical)">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barn(inVertical)">
                                      <p:cBhvr>
                                        <p:cTn id="22" dur="500"/>
                                        <p:tgtEl>
                                          <p:spTgt spid="9">
                                            <p:txEl>
                                              <p:pRg st="1" end="1"/>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barn(inVertical)">
                                      <p:cBhvr>
                                        <p:cTn id="25" dur="500"/>
                                        <p:tgtEl>
                                          <p:spTgt spid="9">
                                            <p:txEl>
                                              <p:pRg st="2" end="2"/>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barn(inVertical)">
                                      <p:cBhvr>
                                        <p:cTn id="28"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B0144E2-5F68-7D4E-B0FF-9B8D2F8DC7C3}"/>
              </a:ext>
            </a:extLst>
          </p:cNvPr>
          <p:cNvSpPr/>
          <p:nvPr/>
        </p:nvSpPr>
        <p:spPr>
          <a:xfrm>
            <a:off x="830951" y="1669342"/>
            <a:ext cx="10028363" cy="3717740"/>
          </a:xfrm>
          <a:prstGeom prst="rect">
            <a:avLst/>
          </a:prstGeom>
        </p:spPr>
        <p:txBody>
          <a:bodyPr wrap="square" lIns="91440" tIns="45720" rIns="91440" bIns="45720" anchor="t">
            <a:noAutofit/>
          </a:bodyPr>
          <a:lstStyle/>
          <a:p>
            <a:pPr marL="285750" indent="-285750">
              <a:lnSpc>
                <a:spcPct val="150000"/>
              </a:lnSpc>
              <a:buFont typeface="Arial" panose="020B0604020202020204" pitchFamily="34" charset="0"/>
              <a:buChar char="•"/>
            </a:pPr>
            <a:r>
              <a:rPr lang="en-US" sz="2000" dirty="0">
                <a:latin typeface="Myriad Pro"/>
                <a:ea typeface="GE SS Two Medium" panose="020A0503020102020204" pitchFamily="18" charset="-78"/>
                <a:cs typeface="Adobe Arabic"/>
              </a:rPr>
              <a:t>CRDP (2002). Life Science: Secondary Education, Life Sciences. Beirut: CRDP.</a:t>
            </a:r>
          </a:p>
          <a:p>
            <a:pPr marL="285750" indent="-285750">
              <a:lnSpc>
                <a:spcPct val="150000"/>
              </a:lnSpc>
              <a:buFont typeface="Arial" panose="020B0604020202020204" pitchFamily="34" charset="0"/>
              <a:buChar char="•"/>
            </a:pPr>
            <a:r>
              <a:rPr lang="en-US" sz="2000" dirty="0">
                <a:latin typeface="Myriad Pro" panose="020B0503030403020204" pitchFamily="34" charset="0"/>
                <a:ea typeface="GE SS Two Medium" panose="020A0503020102020204" pitchFamily="18" charset="-78"/>
                <a:cs typeface="Adobe Arabic" panose="02040503050201020203" pitchFamily="18" charset="-78"/>
                <a:hlinkClick r:id="rId2"/>
              </a:rPr>
              <a:t>https://www.youtube.com/watch?v=a8m66n9oSdk&amp;list=PLvuj2S3rwuvt6AK7feqIW8zgj2n8r8l64</a:t>
            </a:r>
            <a:endParaRPr lang="en-US" sz="20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r>
              <a:rPr lang="en-US" sz="2000" dirty="0">
                <a:latin typeface="Myriad Pro" panose="020B0503030403020204" pitchFamily="34" charset="0"/>
                <a:ea typeface="GE SS Two Medium" panose="020A0503020102020204" pitchFamily="18" charset="-78"/>
                <a:cs typeface="Adobe Arabic" panose="02040503050201020203" pitchFamily="18" charset="-78"/>
                <a:hlinkClick r:id="rId3"/>
              </a:rPr>
              <a:t>https://www.youtube.com/watch?v=s57DwCQf5tY&amp;list=PLvuj2S3rwuvt6AK7feqIW8zgj2n8r8l64&amp;index=3</a:t>
            </a:r>
            <a:endParaRPr lang="en-US" sz="20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r>
              <a:rPr lang="en-US" sz="2000" dirty="0">
                <a:latin typeface="Myriad Pro" panose="020B0503030403020204" pitchFamily="34" charset="0"/>
                <a:ea typeface="GE SS Two Medium" panose="020A0503020102020204" pitchFamily="18" charset="-78"/>
                <a:cs typeface="Adobe Arabic" panose="02040503050201020203" pitchFamily="18" charset="-78"/>
                <a:hlinkClick r:id="rId4"/>
              </a:rPr>
              <a:t>https://www.youtube.com/watch?v=foUR_i1pxz4</a:t>
            </a:r>
            <a:endParaRPr lang="en-US" sz="20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0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4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4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4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400" dirty="0">
              <a:latin typeface="Myriad Pro" panose="020B0503030403020204" pitchFamily="34" charset="0"/>
              <a:ea typeface="GE SS Two Medium" panose="020A0503020102020204" pitchFamily="18" charset="-78"/>
              <a:cs typeface="Adobe Arabic" panose="02040503050201020203" pitchFamily="18" charset="-78"/>
            </a:endParaRPr>
          </a:p>
          <a:p>
            <a:pPr marL="285750" indent="-285750">
              <a:lnSpc>
                <a:spcPct val="150000"/>
              </a:lnSpc>
              <a:buFont typeface="Arial" panose="020B0604020202020204" pitchFamily="34" charset="0"/>
              <a:buChar char="•"/>
            </a:pPr>
            <a:endParaRPr lang="en-US" sz="2400" dirty="0">
              <a:latin typeface="Myriad Pro" panose="020B0503030403020204" pitchFamily="34" charset="0"/>
              <a:ea typeface="GE SS Two Medium" panose="020A0503020102020204" pitchFamily="18" charset="-78"/>
              <a:cs typeface="Adobe Arabic" panose="02040503050201020203" pitchFamily="18" charset="-78"/>
            </a:endParaRPr>
          </a:p>
          <a:p>
            <a:pPr>
              <a:lnSpc>
                <a:spcPct val="150000"/>
              </a:lnSpc>
            </a:pPr>
            <a:endParaRPr lang="ar-SA" sz="2400" dirty="0">
              <a:latin typeface="Myriad Pro" panose="020B0503030403020204" pitchFamily="34" charset="0"/>
              <a:ea typeface="GE SS Two Medium" panose="020A0503020102020204" pitchFamily="18" charset="-78"/>
              <a:cs typeface="Adobe Arabic" panose="02040503050201020203" pitchFamily="18" charset="-78"/>
            </a:endParaRPr>
          </a:p>
        </p:txBody>
      </p:sp>
      <p:sp>
        <p:nvSpPr>
          <p:cNvPr id="3" name="Subtitle 2">
            <a:extLst>
              <a:ext uri="{FF2B5EF4-FFF2-40B4-BE49-F238E27FC236}">
                <a16:creationId xmlns:a16="http://schemas.microsoft.com/office/drawing/2014/main" id="{655D1184-17FD-D34E-B226-D56D0AB3A998}"/>
              </a:ext>
            </a:extLst>
          </p:cNvPr>
          <p:cNvSpPr txBox="1">
            <a:spLocks/>
          </p:cNvSpPr>
          <p:nvPr/>
        </p:nvSpPr>
        <p:spPr>
          <a:xfrm>
            <a:off x="2829480" y="6457837"/>
            <a:ext cx="9022018" cy="557589"/>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1200" dirty="0">
                <a:latin typeface="Myriad Pro"/>
                <a:ea typeface="GE SS Two Light" panose="020A0503020102020204" pitchFamily="18" charset="-78"/>
                <a:cs typeface="GE SS Two Light"/>
              </a:rPr>
              <a:t>Third secondary year/part I/ Life Sciences - English </a:t>
            </a: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3136251909"/>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DAD336E8-92FC-9E48-8BC0-60CA2D5A8973}"/>
              </a:ext>
            </a:extLst>
          </p:cNvPr>
          <p:cNvSpPr txBox="1">
            <a:spLocks/>
          </p:cNvSpPr>
          <p:nvPr/>
        </p:nvSpPr>
        <p:spPr>
          <a:xfrm>
            <a:off x="1021491" y="2072760"/>
            <a:ext cx="9926595" cy="3924386"/>
          </a:xfrm>
          <a:prstGeom prst="rect">
            <a:avLst/>
          </a:prstGeom>
        </p:spPr>
        <p:txBody>
          <a:bodyPr lIns="91440" tIns="45720" rIns="91440" bIns="45720" anchor="t"/>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7965" indent="-227965">
              <a:lnSpc>
                <a:spcPct val="150000"/>
              </a:lnSpc>
            </a:pPr>
            <a:r>
              <a:rPr lang="en-US" sz="2400" dirty="0">
                <a:latin typeface="Myriad Pro" panose="020B0503030403020204" pitchFamily="34" charset="0"/>
              </a:rPr>
              <a:t>Coordinator: Rana Abdallah</a:t>
            </a:r>
            <a:endParaRPr lang="en-US" dirty="0"/>
          </a:p>
          <a:p>
            <a:pPr marL="227965" indent="-227965">
              <a:lnSpc>
                <a:spcPct val="150000"/>
              </a:lnSpc>
            </a:pPr>
            <a:r>
              <a:rPr lang="en-US" sz="2400" dirty="0">
                <a:latin typeface="Myriad Pro" panose="020B0503030403020204" pitchFamily="34" charset="0"/>
              </a:rPr>
              <a:t>Author: Mohamad Ouaidat</a:t>
            </a:r>
          </a:p>
          <a:p>
            <a:pPr marL="227965" indent="-227965">
              <a:lnSpc>
                <a:spcPct val="150000"/>
              </a:lnSpc>
            </a:pPr>
            <a:r>
              <a:rPr lang="en-US" sz="2400" dirty="0">
                <a:latin typeface="Myriad Pro" panose="020B0503030403020204" pitchFamily="34" charset="0"/>
              </a:rPr>
              <a:t>Reviewer: Sahar Ibrahim</a:t>
            </a:r>
          </a:p>
          <a:p>
            <a:pPr marL="227965" indent="-227965">
              <a:lnSpc>
                <a:spcPct val="150000"/>
              </a:lnSpc>
            </a:pPr>
            <a:r>
              <a:rPr lang="en-US" sz="2400" dirty="0">
                <a:latin typeface="Myriad Pro"/>
              </a:rPr>
              <a:t>Language Editor: Mariam Antar</a:t>
            </a:r>
            <a:endParaRPr lang="en-US" sz="2400" dirty="0">
              <a:latin typeface="Myriad Pro" panose="020B0503030403020204" pitchFamily="34" charset="0"/>
            </a:endParaRPr>
          </a:p>
          <a:p>
            <a:pPr marL="227965" indent="-227965">
              <a:lnSpc>
                <a:spcPct val="150000"/>
              </a:lnSpc>
            </a:pPr>
            <a:r>
              <a:rPr lang="en-US" sz="2400" dirty="0">
                <a:latin typeface="Myriad Pro"/>
              </a:rPr>
              <a:t>Translator: Leila Miski</a:t>
            </a:r>
          </a:p>
        </p:txBody>
      </p:sp>
    </p:spTree>
    <p:extLst>
      <p:ext uri="{BB962C8B-B14F-4D97-AF65-F5344CB8AC3E}">
        <p14:creationId xmlns:p14="http://schemas.microsoft.com/office/powerpoint/2010/main" val="985030651"/>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4432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A75BB3B-763B-4FA8-8CCC-FC80925497C7}"/>
              </a:ext>
            </a:extLst>
          </p:cNvPr>
          <p:cNvSpPr/>
          <p:nvPr/>
        </p:nvSpPr>
        <p:spPr>
          <a:xfrm>
            <a:off x="6379141" y="1239287"/>
            <a:ext cx="5442155" cy="1938992"/>
          </a:xfrm>
          <a:prstGeom prst="rect">
            <a:avLst/>
          </a:prstGeom>
        </p:spPr>
        <p:txBody>
          <a:bodyPr wrap="square">
            <a:spAutoFit/>
          </a:bodyPr>
          <a:lstStyle/>
          <a:p>
            <a:pPr algn="just"/>
            <a:r>
              <a:rPr lang="en-US" sz="2400" b="1" dirty="0">
                <a:solidFill>
                  <a:schemeClr val="bg1"/>
                </a:solidFill>
                <a:latin typeface="Myriad Pro Light" panose="020B0403030403020204" charset="0"/>
              </a:rPr>
              <a:t>For many years, geneticists believed that a gene exists only under 2 allelic forms. Nowadays, we know  that a gene can have many different allelic forms which result from multiple mutations. </a:t>
            </a:r>
          </a:p>
        </p:txBody>
      </p:sp>
      <p:sp>
        <p:nvSpPr>
          <p:cNvPr id="4" name="Rectangle 3">
            <a:extLst>
              <a:ext uri="{FF2B5EF4-FFF2-40B4-BE49-F238E27FC236}">
                <a16:creationId xmlns:a16="http://schemas.microsoft.com/office/drawing/2014/main" id="{31C48004-B9EF-42E1-8AA2-AB3F304DF3E5}"/>
              </a:ext>
            </a:extLst>
          </p:cNvPr>
          <p:cNvSpPr/>
          <p:nvPr/>
        </p:nvSpPr>
        <p:spPr>
          <a:xfrm>
            <a:off x="1755058" y="5079830"/>
            <a:ext cx="9792930" cy="830997"/>
          </a:xfrm>
          <a:prstGeom prst="rect">
            <a:avLst/>
          </a:prstGeom>
        </p:spPr>
        <p:txBody>
          <a:bodyPr wrap="square">
            <a:spAutoFit/>
          </a:bodyPr>
          <a:lstStyle/>
          <a:p>
            <a:pPr algn="just"/>
            <a:r>
              <a:rPr lang="en-US" sz="2400" b="1" dirty="0">
                <a:solidFill>
                  <a:schemeClr val="bg1"/>
                </a:solidFill>
                <a:latin typeface="Myriad Pro Light" panose="020B0403030403020204" charset="0"/>
              </a:rPr>
              <a:t>What are the different types of gene mutations? </a:t>
            </a:r>
          </a:p>
          <a:p>
            <a:pPr algn="just"/>
            <a:r>
              <a:rPr lang="en-US" sz="2400" b="1" dirty="0">
                <a:solidFill>
                  <a:schemeClr val="bg1"/>
                </a:solidFill>
                <a:latin typeface="Myriad Pro Light" panose="020B0403030403020204" charset="0"/>
              </a:rPr>
              <a:t>What is the relationship between mutations and multiple alleles?</a:t>
            </a:r>
          </a:p>
        </p:txBody>
      </p:sp>
      <p:sp>
        <p:nvSpPr>
          <p:cNvPr id="34" name="Rectangle 7">
            <a:extLst>
              <a:ext uri="{FF2B5EF4-FFF2-40B4-BE49-F238E27FC236}">
                <a16:creationId xmlns:a16="http://schemas.microsoft.com/office/drawing/2014/main" id="{3BF526A5-2512-49EB-AEFC-C9D051C5AE3F}"/>
              </a:ext>
            </a:extLst>
          </p:cNvPr>
          <p:cNvSpPr/>
          <p:nvPr/>
        </p:nvSpPr>
        <p:spPr>
          <a:xfrm rot="18373585">
            <a:off x="800871" y="4830277"/>
            <a:ext cx="525085" cy="1330100"/>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1">
              <a:lumMod val="20000"/>
              <a:lumOff val="80000"/>
            </a:schemeClr>
          </a:solidFill>
          <a:ln w="12700" cap="flat" cmpd="sng" algn="ctr">
            <a:solidFill>
              <a:srgbClr val="0097D7"/>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36" name="Rounded Rectangle 51">
            <a:extLst>
              <a:ext uri="{FF2B5EF4-FFF2-40B4-BE49-F238E27FC236}">
                <a16:creationId xmlns:a16="http://schemas.microsoft.com/office/drawing/2014/main" id="{596E8F9A-3267-43FE-9EB8-F3D286D191BC}"/>
              </a:ext>
            </a:extLst>
          </p:cNvPr>
          <p:cNvSpPr/>
          <p:nvPr/>
        </p:nvSpPr>
        <p:spPr>
          <a:xfrm rot="16200000" flipH="1">
            <a:off x="138836" y="1262981"/>
            <a:ext cx="1200329" cy="1152944"/>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rgbClr val="FFFF00"/>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dirty="0">
              <a:ln>
                <a:noFill/>
              </a:ln>
              <a:solidFill>
                <a:prstClr val="black"/>
              </a:solidFill>
              <a:effectLst/>
              <a:uLnTx/>
              <a:uFillTx/>
              <a:latin typeface="Arial"/>
              <a:ea typeface="Arial Unicode MS"/>
              <a:cs typeface="+mn-cs"/>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81728" y="1146453"/>
            <a:ext cx="4284891" cy="3203800"/>
          </a:xfrm>
          <a:prstGeom prst="rect">
            <a:avLst/>
          </a:prstGeom>
          <a:ln>
            <a:noFill/>
          </a:ln>
          <a:effectLst>
            <a:outerShdw blurRad="292100" dist="139700" dir="2700000" algn="tl" rotWithShape="0">
              <a:srgbClr val="333333">
                <a:alpha val="65000"/>
              </a:srgbClr>
            </a:outerShdw>
          </a:effectLst>
        </p:spPr>
      </p:pic>
      <p:sp>
        <p:nvSpPr>
          <p:cNvPr id="2" name="TextBox 1"/>
          <p:cNvSpPr txBox="1"/>
          <p:nvPr/>
        </p:nvSpPr>
        <p:spPr>
          <a:xfrm>
            <a:off x="1637071" y="4350253"/>
            <a:ext cx="4435809" cy="307777"/>
          </a:xfrm>
          <a:prstGeom prst="rect">
            <a:avLst/>
          </a:prstGeom>
          <a:noFill/>
        </p:spPr>
        <p:txBody>
          <a:bodyPr wrap="square" rtlCol="0">
            <a:spAutoFit/>
          </a:bodyPr>
          <a:lstStyle/>
          <a:p>
            <a:r>
              <a:rPr lang="en-US" sz="1400" dirty="0">
                <a:solidFill>
                  <a:schemeClr val="bg1"/>
                </a:solidFill>
                <a:latin typeface="Myriad Pro" panose="020B0503030403020204" charset="0"/>
              </a:rPr>
              <a:t>Doc1: DNA molecule in 3D illustration by M. Ouaidat</a:t>
            </a:r>
          </a:p>
        </p:txBody>
      </p:sp>
      <p:sp>
        <p:nvSpPr>
          <p:cNvPr id="9" name="Subtitle 2">
            <a:extLst>
              <a:ext uri="{FF2B5EF4-FFF2-40B4-BE49-F238E27FC236}">
                <a16:creationId xmlns:a16="http://schemas.microsoft.com/office/drawing/2014/main" id="{655D1184-17FD-D34E-B226-D56D0AB3A998}"/>
              </a:ext>
            </a:extLst>
          </p:cNvPr>
          <p:cNvSpPr txBox="1">
            <a:spLocks/>
          </p:cNvSpPr>
          <p:nvPr/>
        </p:nvSpPr>
        <p:spPr>
          <a:xfrm>
            <a:off x="3169982" y="6602289"/>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225021751"/>
      </p:ext>
    </p:extLst>
  </p:cSld>
  <p:clrMapOvr>
    <a:masterClrMapping/>
  </p:clrMapOvr>
  <p:transition spd="med">
    <p:pull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 calcmode="lin" valueType="num">
                                      <p:cBhvr>
                                        <p:cTn id="23"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24"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25" dur="500"/>
                                        <p:tgtEl>
                                          <p:spTgt spid="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nodeType="clickEffect">
                                  <p:stCondLst>
                                    <p:cond delay="0"/>
                                  </p:stCondLst>
                                  <p:childTnLst>
                                    <p:set>
                                      <p:cBhvr>
                                        <p:cTn id="29" dur="1" fill="hold">
                                          <p:stCondLst>
                                            <p:cond delay="0"/>
                                          </p:stCondLst>
                                        </p:cTn>
                                        <p:tgtEl>
                                          <p:spTgt spid="4">
                                            <p:txEl>
                                              <p:pRg st="1" end="1"/>
                                            </p:txEl>
                                          </p:spTgt>
                                        </p:tgtEl>
                                        <p:attrNameLst>
                                          <p:attrName>style.visibility</p:attrName>
                                        </p:attrNameLst>
                                      </p:cBhvr>
                                      <p:to>
                                        <p:strVal val="visible"/>
                                      </p:to>
                                    </p:set>
                                    <p:anim calcmode="lin" valueType="num">
                                      <p:cBhvr>
                                        <p:cTn id="30"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31"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3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4" grpId="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896526" y="154685"/>
            <a:ext cx="11087424" cy="830997"/>
          </a:xfrm>
          <a:prstGeom prst="rect">
            <a:avLst/>
          </a:prstGeom>
        </p:spPr>
        <p:txBody>
          <a:bodyPr wrap="square">
            <a:spAutoFit/>
          </a:bodyPr>
          <a:lstStyle/>
          <a:p>
            <a:r>
              <a:rPr lang="en-US" sz="2300" dirty="0">
                <a:latin typeface="Myriad Pro" panose="020B0503030403020204" charset="0"/>
              </a:rPr>
              <a:t>Document 2 shows the two steps of protein synthesis: the transcription which occurs in the nucleus and the translation which occurs in the cytoplasm. </a:t>
            </a:r>
          </a:p>
        </p:txBody>
      </p:sp>
      <p:pic>
        <p:nvPicPr>
          <p:cNvPr id="3" name="Picture Placeholder 2"/>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tretch>
            <a:fillRect/>
          </a:stretch>
        </p:blipFill>
        <p:spPr>
          <a:xfrm>
            <a:off x="1210708" y="1162510"/>
            <a:ext cx="8921583" cy="4173171"/>
          </a:xfrm>
          <a:effectLst>
            <a:outerShdw blurRad="63500" sx="102000" sy="102000" algn="ctr" rotWithShape="0">
              <a:prstClr val="black">
                <a:alpha val="40000"/>
              </a:prstClr>
            </a:outerShdw>
          </a:effectLst>
        </p:spPr>
      </p:pic>
      <p:sp>
        <p:nvSpPr>
          <p:cNvPr id="2" name="Rectangle 1"/>
          <p:cNvSpPr/>
          <p:nvPr/>
        </p:nvSpPr>
        <p:spPr>
          <a:xfrm>
            <a:off x="3019024" y="5795126"/>
            <a:ext cx="8680842" cy="338554"/>
          </a:xfrm>
          <a:prstGeom prst="rect">
            <a:avLst/>
          </a:prstGeom>
        </p:spPr>
        <p:txBody>
          <a:bodyPr wrap="square">
            <a:spAutoFit/>
          </a:bodyPr>
          <a:lstStyle/>
          <a:p>
            <a:r>
              <a:rPr lang="en-US" sz="1600" dirty="0">
                <a:hlinkClick r:id="rId3"/>
              </a:rPr>
              <a:t>https://www.youtube.com/watch?v=a8m66n9oSdk&amp;list=PLvuj2S3rwuvt6AK7feqIW8zgj2n8r8l64</a:t>
            </a:r>
            <a:endParaRPr lang="en-US" sz="1600" dirty="0"/>
          </a:p>
        </p:txBody>
      </p:sp>
      <p:sp>
        <p:nvSpPr>
          <p:cNvPr id="7" name="Rounded Rectangle 7">
            <a:extLst>
              <a:ext uri="{FF2B5EF4-FFF2-40B4-BE49-F238E27FC236}">
                <a16:creationId xmlns:a16="http://schemas.microsoft.com/office/drawing/2014/main" id="{33621DED-53FC-A946-9A60-83F102AB6CE9}"/>
              </a:ext>
            </a:extLst>
          </p:cNvPr>
          <p:cNvSpPr/>
          <p:nvPr/>
        </p:nvSpPr>
        <p:spPr>
          <a:xfrm>
            <a:off x="207062" y="5507280"/>
            <a:ext cx="456614" cy="477026"/>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rgbClr val="00BDFB"/>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 name="TextBox 3"/>
          <p:cNvSpPr txBox="1"/>
          <p:nvPr/>
        </p:nvSpPr>
        <p:spPr>
          <a:xfrm>
            <a:off x="663676" y="5711950"/>
            <a:ext cx="2713703" cy="400110"/>
          </a:xfrm>
          <a:prstGeom prst="rect">
            <a:avLst/>
          </a:prstGeom>
          <a:noFill/>
        </p:spPr>
        <p:txBody>
          <a:bodyPr wrap="square" lIns="91440" tIns="45720" rIns="91440" bIns="45720" rtlCol="0" anchor="t">
            <a:spAutoFit/>
          </a:bodyPr>
          <a:lstStyle/>
          <a:p>
            <a:r>
              <a:rPr lang="en-US" sz="2000" dirty="0">
                <a:latin typeface="Myriad Pro"/>
              </a:rPr>
              <a:t>Transcription Process</a:t>
            </a:r>
            <a:endParaRPr lang="en-US" sz="2000" dirty="0">
              <a:latin typeface="Myriad Pro" panose="020B0503030403020204" charset="0"/>
            </a:endParaRPr>
          </a:p>
        </p:txBody>
      </p:sp>
      <p:sp>
        <p:nvSpPr>
          <p:cNvPr id="9" name="Rounded Rectangle 7">
            <a:extLst>
              <a:ext uri="{FF2B5EF4-FFF2-40B4-BE49-F238E27FC236}">
                <a16:creationId xmlns:a16="http://schemas.microsoft.com/office/drawing/2014/main" id="{33621DED-53FC-A946-9A60-83F102AB6CE9}"/>
              </a:ext>
            </a:extLst>
          </p:cNvPr>
          <p:cNvSpPr/>
          <p:nvPr/>
        </p:nvSpPr>
        <p:spPr>
          <a:xfrm>
            <a:off x="207062" y="6078217"/>
            <a:ext cx="456614" cy="477026"/>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rgbClr val="00BDFB"/>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TextBox 9"/>
          <p:cNvSpPr txBox="1"/>
          <p:nvPr/>
        </p:nvSpPr>
        <p:spPr>
          <a:xfrm>
            <a:off x="685785" y="6205959"/>
            <a:ext cx="2536723" cy="400110"/>
          </a:xfrm>
          <a:prstGeom prst="rect">
            <a:avLst/>
          </a:prstGeom>
          <a:noFill/>
        </p:spPr>
        <p:txBody>
          <a:bodyPr wrap="square" lIns="91440" tIns="45720" rIns="91440" bIns="45720" rtlCol="0" anchor="t">
            <a:spAutoFit/>
          </a:bodyPr>
          <a:lstStyle/>
          <a:p>
            <a:r>
              <a:rPr lang="en-US" sz="2000" dirty="0">
                <a:latin typeface="Myriad Pro"/>
              </a:rPr>
              <a:t>Translation Process</a:t>
            </a:r>
            <a:endParaRPr lang="en-US" sz="2000" dirty="0">
              <a:latin typeface="Myriad Pro" panose="020B0503030403020204" charset="0"/>
            </a:endParaRPr>
          </a:p>
        </p:txBody>
      </p:sp>
      <p:sp>
        <p:nvSpPr>
          <p:cNvPr id="5" name="Rectangle 4"/>
          <p:cNvSpPr/>
          <p:nvPr/>
        </p:nvSpPr>
        <p:spPr>
          <a:xfrm>
            <a:off x="2993921" y="6208017"/>
            <a:ext cx="8990029" cy="584775"/>
          </a:xfrm>
          <a:prstGeom prst="rect">
            <a:avLst/>
          </a:prstGeom>
        </p:spPr>
        <p:txBody>
          <a:bodyPr wrap="square">
            <a:spAutoFit/>
          </a:bodyPr>
          <a:lstStyle/>
          <a:p>
            <a:r>
              <a:rPr lang="en-US" sz="1600" dirty="0">
                <a:hlinkClick r:id="rId4"/>
              </a:rPr>
              <a:t>https://www.youtube.com/watch?v=s57DwCQf5tY&amp;list=PLvuj2S3rwuvt6AK7feqIW8zgj2n8r8l64&amp;index=3</a:t>
            </a:r>
            <a:endParaRPr lang="en-US" sz="1600" dirty="0"/>
          </a:p>
          <a:p>
            <a:endParaRPr lang="en-US" sz="1600" dirty="0"/>
          </a:p>
        </p:txBody>
      </p:sp>
      <p:sp>
        <p:nvSpPr>
          <p:cNvPr id="12" name="TextBox 11"/>
          <p:cNvSpPr txBox="1"/>
          <p:nvPr/>
        </p:nvSpPr>
        <p:spPr>
          <a:xfrm>
            <a:off x="1266498" y="5335681"/>
            <a:ext cx="5899355" cy="307777"/>
          </a:xfrm>
          <a:prstGeom prst="rect">
            <a:avLst/>
          </a:prstGeom>
          <a:noFill/>
        </p:spPr>
        <p:txBody>
          <a:bodyPr wrap="square" rtlCol="0">
            <a:spAutoFit/>
          </a:bodyPr>
          <a:lstStyle/>
          <a:p>
            <a:r>
              <a:rPr lang="en-US" sz="1400" dirty="0">
                <a:latin typeface="Myriad Pro" panose="020B0503030403020204" charset="0"/>
              </a:rPr>
              <a:t>Doc2: Steps of protein synthesis in 3D illustration by M. Ouaidat</a:t>
            </a:r>
          </a:p>
        </p:txBody>
      </p:sp>
      <p:sp>
        <p:nvSpPr>
          <p:cNvPr id="13" name="Subtitle 2">
            <a:extLst>
              <a:ext uri="{FF2B5EF4-FFF2-40B4-BE49-F238E27FC236}">
                <a16:creationId xmlns:a16="http://schemas.microsoft.com/office/drawing/2014/main" id="{655D1184-17FD-D34E-B226-D56D0AB3A998}"/>
              </a:ext>
            </a:extLst>
          </p:cNvPr>
          <p:cNvSpPr txBox="1">
            <a:spLocks/>
          </p:cNvSpPr>
          <p:nvPr/>
        </p:nvSpPr>
        <p:spPr>
          <a:xfrm>
            <a:off x="2848436" y="6566796"/>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396365387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C5A4E74D-3A98-3349-A32A-5D0ED8A3FE72}"/>
              </a:ext>
            </a:extLst>
          </p:cNvPr>
          <p:cNvSpPr txBox="1">
            <a:spLocks/>
          </p:cNvSpPr>
          <p:nvPr/>
        </p:nvSpPr>
        <p:spPr>
          <a:xfrm>
            <a:off x="724732" y="25594"/>
            <a:ext cx="10916041"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lvl="0" defTabSz="914400">
              <a:lnSpc>
                <a:spcPct val="100000"/>
              </a:lnSpc>
              <a:spcBef>
                <a:spcPts val="0"/>
              </a:spcBef>
              <a:defRPr/>
            </a:pP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How to determine the amino </a:t>
            </a:r>
            <a:r>
              <a:rPr lang="en-US" sz="3600" b="1" cap="all" dirty="0" err="1">
                <a:solidFill>
                  <a:srgbClr val="0097D7"/>
                </a:solidFill>
                <a:latin typeface="Myriad Pro" panose="020B0503030403020204" pitchFamily="34" charset="0"/>
                <a:ea typeface="Open Sans" panose="020B0606030504020204" pitchFamily="34" charset="0"/>
                <a:cs typeface="Open Sans" panose="020B0606030504020204" pitchFamily="34" charset="0"/>
              </a:rPr>
              <a:t>acidS</a:t>
            </a: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 sequence?</a:t>
            </a:r>
          </a:p>
        </p:txBody>
      </p:sp>
      <p:sp>
        <p:nvSpPr>
          <p:cNvPr id="31" name="CuadroTexto 238">
            <a:extLst>
              <a:ext uri="{FF2B5EF4-FFF2-40B4-BE49-F238E27FC236}">
                <a16:creationId xmlns:a16="http://schemas.microsoft.com/office/drawing/2014/main" id="{CD3B25ED-F54B-424D-BBF1-6780A3737C07}"/>
              </a:ext>
            </a:extLst>
          </p:cNvPr>
          <p:cNvSpPr txBox="1"/>
          <p:nvPr/>
        </p:nvSpPr>
        <p:spPr>
          <a:xfrm>
            <a:off x="433683" y="783286"/>
            <a:ext cx="11591653" cy="1015663"/>
          </a:xfrm>
          <a:prstGeom prst="rect">
            <a:avLst/>
          </a:prstGeom>
          <a:noFill/>
        </p:spPr>
        <p:txBody>
          <a:bodyPr wrap="square" lIns="91440" tIns="45720" rIns="91440" bIns="45720" rtlCol="0" anchor="t">
            <a:spAutoFit/>
          </a:bodyPr>
          <a:lstStyle/>
          <a:p>
            <a:r>
              <a:rPr lang="en-US" sz="2000" dirty="0">
                <a:latin typeface="Myriad Pro" panose="020B0503030403020204" pitchFamily="34" charset="0"/>
                <a:cs typeface="Times New Roman"/>
              </a:rPr>
              <a:t>Two ways can be used to determine the amino acids sequence coded by a gene of the given double-stranded DNA fragment. These are: </a:t>
            </a:r>
            <a:r>
              <a:rPr lang="en-US" sz="2000" dirty="0">
                <a:solidFill>
                  <a:schemeClr val="accent1"/>
                </a:solidFill>
                <a:latin typeface="Myriad Pro" panose="020B0503030403020204" pitchFamily="34" charset="0"/>
                <a:cs typeface="Times New Roman"/>
              </a:rPr>
              <a:t>Non transcribed strand 	</a:t>
            </a:r>
            <a:r>
              <a:rPr lang="en-US" sz="2000" dirty="0">
                <a:solidFill>
                  <a:srgbClr val="FF0000"/>
                </a:solidFill>
                <a:latin typeface="Myriad Pro" panose="020B0503030403020204" pitchFamily="34" charset="0"/>
                <a:cs typeface="Times New Roman"/>
              </a:rPr>
              <a:t>AAT ACG ATG</a:t>
            </a:r>
          </a:p>
          <a:p>
            <a:r>
              <a:rPr lang="en-US" sz="2000" dirty="0">
                <a:solidFill>
                  <a:srgbClr val="FF0000"/>
                </a:solidFill>
                <a:latin typeface="Myriad Pro" panose="020B0503030403020204" pitchFamily="34" charset="0"/>
                <a:cs typeface="Times New Roman"/>
              </a:rPr>
              <a:t>                                                                    </a:t>
            </a:r>
            <a:r>
              <a:rPr lang="en-US" sz="2000" dirty="0">
                <a:solidFill>
                  <a:schemeClr val="accent1"/>
                </a:solidFill>
                <a:latin typeface="Myriad Pro" panose="020B0503030403020204" pitchFamily="34" charset="0"/>
                <a:cs typeface="Times New Roman"/>
              </a:rPr>
              <a:t>Transcribed strand           	</a:t>
            </a:r>
            <a:r>
              <a:rPr lang="en-US" sz="2000" dirty="0">
                <a:solidFill>
                  <a:srgbClr val="FF0000"/>
                </a:solidFill>
                <a:latin typeface="Myriad Pro" panose="020B0503030403020204" pitchFamily="34" charset="0"/>
                <a:cs typeface="Times New Roman"/>
              </a:rPr>
              <a:t>TTA  TGC TAC.</a:t>
            </a:r>
            <a:endParaRPr lang="en-US" sz="2000" dirty="0">
              <a:latin typeface="Myriad Pro" panose="020B0503030403020204" pitchFamily="34" charset="0"/>
            </a:endParaRPr>
          </a:p>
        </p:txBody>
      </p:sp>
      <p:sp>
        <p:nvSpPr>
          <p:cNvPr id="6" name="Oval 5"/>
          <p:cNvSpPr/>
          <p:nvPr/>
        </p:nvSpPr>
        <p:spPr>
          <a:xfrm>
            <a:off x="905255" y="-830340"/>
            <a:ext cx="642395" cy="60309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600" dirty="0">
                <a:latin typeface="Myriad Pro" panose="020B0503030403020204" charset="0"/>
              </a:rPr>
              <a:t>1</a:t>
            </a:r>
          </a:p>
        </p:txBody>
      </p:sp>
      <p:sp>
        <p:nvSpPr>
          <p:cNvPr id="32" name="CuadroTexto 238">
            <a:extLst>
              <a:ext uri="{FF2B5EF4-FFF2-40B4-BE49-F238E27FC236}">
                <a16:creationId xmlns:a16="http://schemas.microsoft.com/office/drawing/2014/main" id="{CD3B25ED-F54B-424D-BBF1-6780A3737C07}"/>
              </a:ext>
            </a:extLst>
          </p:cNvPr>
          <p:cNvSpPr txBox="1"/>
          <p:nvPr/>
        </p:nvSpPr>
        <p:spPr>
          <a:xfrm>
            <a:off x="229536" y="2273855"/>
            <a:ext cx="2663160" cy="707886"/>
          </a:xfrm>
          <a:prstGeom prst="rect">
            <a:avLst/>
          </a:prstGeom>
          <a:noFill/>
        </p:spPr>
        <p:txBody>
          <a:bodyPr wrap="square" rtlCol="0">
            <a:spAutoFit/>
          </a:bodyPr>
          <a:lstStyle/>
          <a:p>
            <a:r>
              <a:rPr lang="en-US" sz="2000" dirty="0">
                <a:latin typeface="Myriad Pro" panose="020B0503030403020204" charset="0"/>
                <a:cs typeface="Times New Roman" panose="02020603050405020304" pitchFamily="18" charset="0"/>
              </a:rPr>
              <a:t>The non transcribed DNA strand</a:t>
            </a:r>
            <a:endParaRPr lang="en-US" sz="2000" dirty="0">
              <a:latin typeface="Myriad Pro" panose="020B0503030403020204" charset="0"/>
            </a:endParaRPr>
          </a:p>
        </p:txBody>
      </p:sp>
      <p:sp>
        <p:nvSpPr>
          <p:cNvPr id="46" name="CuadroTexto 238">
            <a:extLst>
              <a:ext uri="{FF2B5EF4-FFF2-40B4-BE49-F238E27FC236}">
                <a16:creationId xmlns:a16="http://schemas.microsoft.com/office/drawing/2014/main" id="{CD3B25ED-F54B-424D-BBF1-6780A3737C07}"/>
              </a:ext>
            </a:extLst>
          </p:cNvPr>
          <p:cNvSpPr txBox="1"/>
          <p:nvPr/>
        </p:nvSpPr>
        <p:spPr>
          <a:xfrm>
            <a:off x="149763" y="3059361"/>
            <a:ext cx="2854749" cy="400110"/>
          </a:xfrm>
          <a:prstGeom prst="rect">
            <a:avLst/>
          </a:prstGeom>
          <a:noFill/>
        </p:spPr>
        <p:txBody>
          <a:bodyPr wrap="square" lIns="91440" tIns="45720" rIns="91440" bIns="45720" rtlCol="0" anchor="t">
            <a:spAutoFit/>
          </a:bodyPr>
          <a:lstStyle/>
          <a:p>
            <a:r>
              <a:rPr lang="en-US" sz="2000" dirty="0">
                <a:solidFill>
                  <a:srgbClr val="FF0000"/>
                </a:solidFill>
                <a:latin typeface="Myriad Pro"/>
                <a:cs typeface="Times New Roman"/>
              </a:rPr>
              <a:t>AAT ACG ATG</a:t>
            </a:r>
            <a:endParaRPr lang="en-US" sz="2000" dirty="0">
              <a:solidFill>
                <a:srgbClr val="FF0000"/>
              </a:solidFill>
              <a:latin typeface="Myriad Pro" panose="020B0503030403020204" charset="0"/>
            </a:endParaRPr>
          </a:p>
        </p:txBody>
      </p:sp>
      <p:sp>
        <p:nvSpPr>
          <p:cNvPr id="47" name="CuadroTexto 238">
            <a:extLst>
              <a:ext uri="{FF2B5EF4-FFF2-40B4-BE49-F238E27FC236}">
                <a16:creationId xmlns:a16="http://schemas.microsoft.com/office/drawing/2014/main" id="{CD3B25ED-F54B-424D-BBF1-6780A3737C07}"/>
              </a:ext>
            </a:extLst>
          </p:cNvPr>
          <p:cNvSpPr txBox="1"/>
          <p:nvPr/>
        </p:nvSpPr>
        <p:spPr>
          <a:xfrm>
            <a:off x="149762" y="3705549"/>
            <a:ext cx="2663161" cy="707886"/>
          </a:xfrm>
          <a:prstGeom prst="rect">
            <a:avLst/>
          </a:prstGeom>
          <a:noFill/>
        </p:spPr>
        <p:txBody>
          <a:bodyPr wrap="square" rtlCol="0">
            <a:spAutoFit/>
          </a:bodyPr>
          <a:lstStyle/>
          <a:p>
            <a:r>
              <a:rPr lang="en-US" sz="2000" dirty="0">
                <a:latin typeface="Myriad Pro" panose="020B0503030403020204" charset="0"/>
                <a:cs typeface="Times New Roman" panose="02020603050405020304" pitchFamily="18" charset="0"/>
              </a:rPr>
              <a:t>The mRNA sequence</a:t>
            </a:r>
          </a:p>
          <a:p>
            <a:r>
              <a:rPr lang="en-US" sz="2000" dirty="0">
                <a:latin typeface="Myriad Pro" panose="020B0503030403020204" charset="0"/>
                <a:cs typeface="Times New Roman" panose="02020603050405020304" pitchFamily="18" charset="0"/>
              </a:rPr>
              <a:t>will be</a:t>
            </a:r>
          </a:p>
        </p:txBody>
      </p:sp>
      <p:sp>
        <p:nvSpPr>
          <p:cNvPr id="48" name="CuadroTexto 238">
            <a:extLst>
              <a:ext uri="{FF2B5EF4-FFF2-40B4-BE49-F238E27FC236}">
                <a16:creationId xmlns:a16="http://schemas.microsoft.com/office/drawing/2014/main" id="{CD3B25ED-F54B-424D-BBF1-6780A3737C07}"/>
              </a:ext>
            </a:extLst>
          </p:cNvPr>
          <p:cNvSpPr txBox="1"/>
          <p:nvPr/>
        </p:nvSpPr>
        <p:spPr>
          <a:xfrm>
            <a:off x="95638" y="4509990"/>
            <a:ext cx="2717285" cy="400110"/>
          </a:xfrm>
          <a:prstGeom prst="rect">
            <a:avLst/>
          </a:prstGeom>
          <a:noFill/>
        </p:spPr>
        <p:txBody>
          <a:bodyPr wrap="square" rtlCol="0">
            <a:spAutoFit/>
          </a:bodyPr>
          <a:lstStyle/>
          <a:p>
            <a:r>
              <a:rPr lang="en-US" sz="2000" dirty="0">
                <a:solidFill>
                  <a:srgbClr val="FF0000"/>
                </a:solidFill>
                <a:latin typeface="Myriad Pro" panose="020B0503030403020204" charset="0"/>
                <a:cs typeface="Times New Roman" panose="02020603050405020304" pitchFamily="18" charset="0"/>
              </a:rPr>
              <a:t>AAU ACG AUG</a:t>
            </a:r>
            <a:endParaRPr lang="en-US" sz="2000" dirty="0">
              <a:solidFill>
                <a:srgbClr val="FF0000"/>
              </a:solidFill>
              <a:latin typeface="Myriad Pro" panose="020B0503030403020204" charset="0"/>
            </a:endParaRPr>
          </a:p>
        </p:txBody>
      </p:sp>
      <p:sp>
        <p:nvSpPr>
          <p:cNvPr id="7" name="Rectangle 6"/>
          <p:cNvSpPr/>
          <p:nvPr/>
        </p:nvSpPr>
        <p:spPr>
          <a:xfrm>
            <a:off x="118346" y="2233278"/>
            <a:ext cx="2737545" cy="826083"/>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155152" y="3705828"/>
            <a:ext cx="2710954" cy="71524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108">
            <a:extLst>
              <a:ext uri="{FF2B5EF4-FFF2-40B4-BE49-F238E27FC236}">
                <a16:creationId xmlns:a16="http://schemas.microsoft.com/office/drawing/2014/main" id="{0EB36629-65BA-C749-84AA-793E54E42B80}"/>
              </a:ext>
            </a:extLst>
          </p:cNvPr>
          <p:cNvSpPr/>
          <p:nvPr/>
        </p:nvSpPr>
        <p:spPr>
          <a:xfrm>
            <a:off x="11447095" y="177111"/>
            <a:ext cx="722964" cy="610291"/>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565874"/>
          </a:solidFill>
          <a:ln w="12700" cap="flat" cmpd="sng" algn="ctr">
            <a:noFill/>
            <a:prstDash val="solid"/>
            <a:miter lim="800000"/>
          </a:ln>
          <a:effectLst/>
        </p:spPr>
        <p:txBody>
          <a:bodyPr rtlCol="0" anchor="ct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Oval 51"/>
          <p:cNvSpPr/>
          <p:nvPr/>
        </p:nvSpPr>
        <p:spPr>
          <a:xfrm>
            <a:off x="10241280" y="-891495"/>
            <a:ext cx="587829" cy="48669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600" dirty="0">
                <a:latin typeface="Myriad Pro" panose="020B0503030403020204" charset="0"/>
              </a:rPr>
              <a:t>2</a:t>
            </a:r>
          </a:p>
        </p:txBody>
      </p:sp>
      <p:sp>
        <p:nvSpPr>
          <p:cNvPr id="53" name="CuadroTexto 238">
            <a:extLst>
              <a:ext uri="{FF2B5EF4-FFF2-40B4-BE49-F238E27FC236}">
                <a16:creationId xmlns:a16="http://schemas.microsoft.com/office/drawing/2014/main" id="{CD3B25ED-F54B-424D-BBF1-6780A3737C07}"/>
              </a:ext>
            </a:extLst>
          </p:cNvPr>
          <p:cNvSpPr txBox="1"/>
          <p:nvPr/>
        </p:nvSpPr>
        <p:spPr>
          <a:xfrm>
            <a:off x="9236216" y="2282951"/>
            <a:ext cx="2726248" cy="707886"/>
          </a:xfrm>
          <a:prstGeom prst="rect">
            <a:avLst/>
          </a:prstGeom>
          <a:noFill/>
        </p:spPr>
        <p:txBody>
          <a:bodyPr wrap="square" rtlCol="0">
            <a:spAutoFit/>
          </a:bodyPr>
          <a:lstStyle/>
          <a:p>
            <a:r>
              <a:rPr lang="en-US" sz="2000" dirty="0">
                <a:latin typeface="Myriad Pro" panose="020B0503030403020204" charset="0"/>
                <a:cs typeface="Times New Roman" panose="02020603050405020304" pitchFamily="18" charset="0"/>
              </a:rPr>
              <a:t>The transcribed DNA strand</a:t>
            </a:r>
            <a:endParaRPr lang="en-US" sz="2000" dirty="0">
              <a:latin typeface="Myriad Pro" panose="020B0503030403020204" charset="0"/>
            </a:endParaRPr>
          </a:p>
        </p:txBody>
      </p:sp>
      <p:sp>
        <p:nvSpPr>
          <p:cNvPr id="54" name="CuadroTexto 238">
            <a:extLst>
              <a:ext uri="{FF2B5EF4-FFF2-40B4-BE49-F238E27FC236}">
                <a16:creationId xmlns:a16="http://schemas.microsoft.com/office/drawing/2014/main" id="{CD3B25ED-F54B-424D-BBF1-6780A3737C07}"/>
              </a:ext>
            </a:extLst>
          </p:cNvPr>
          <p:cNvSpPr txBox="1"/>
          <p:nvPr/>
        </p:nvSpPr>
        <p:spPr>
          <a:xfrm>
            <a:off x="9220628" y="3133390"/>
            <a:ext cx="2804708" cy="400110"/>
          </a:xfrm>
          <a:prstGeom prst="rect">
            <a:avLst/>
          </a:prstGeom>
          <a:noFill/>
        </p:spPr>
        <p:txBody>
          <a:bodyPr wrap="square" rtlCol="0">
            <a:spAutoFit/>
          </a:bodyPr>
          <a:lstStyle/>
          <a:p>
            <a:r>
              <a:rPr lang="en-US" sz="2000" dirty="0">
                <a:solidFill>
                  <a:srgbClr val="FF0000"/>
                </a:solidFill>
                <a:latin typeface="Myriad Pro" panose="020B0503030403020204" charset="0"/>
                <a:cs typeface="Times New Roman" panose="02020603050405020304" pitchFamily="18" charset="0"/>
              </a:rPr>
              <a:t>TTA TGC TAC</a:t>
            </a:r>
            <a:endParaRPr lang="en-US" sz="2000" dirty="0">
              <a:solidFill>
                <a:srgbClr val="FF0000"/>
              </a:solidFill>
              <a:latin typeface="Myriad Pro" panose="020B0503030403020204" charset="0"/>
            </a:endParaRPr>
          </a:p>
        </p:txBody>
      </p:sp>
      <p:sp>
        <p:nvSpPr>
          <p:cNvPr id="55" name="CuadroTexto 238">
            <a:extLst>
              <a:ext uri="{FF2B5EF4-FFF2-40B4-BE49-F238E27FC236}">
                <a16:creationId xmlns:a16="http://schemas.microsoft.com/office/drawing/2014/main" id="{CD3B25ED-F54B-424D-BBF1-6780A3737C07}"/>
              </a:ext>
            </a:extLst>
          </p:cNvPr>
          <p:cNvSpPr txBox="1"/>
          <p:nvPr/>
        </p:nvSpPr>
        <p:spPr>
          <a:xfrm>
            <a:off x="9167445" y="3684981"/>
            <a:ext cx="2646221" cy="707886"/>
          </a:xfrm>
          <a:prstGeom prst="rect">
            <a:avLst/>
          </a:prstGeom>
          <a:noFill/>
        </p:spPr>
        <p:txBody>
          <a:bodyPr wrap="square" rtlCol="0">
            <a:spAutoFit/>
          </a:bodyPr>
          <a:lstStyle/>
          <a:p>
            <a:r>
              <a:rPr lang="en-US" sz="2000" dirty="0">
                <a:latin typeface="Myriad Pro" panose="020B0503030403020204" charset="0"/>
                <a:cs typeface="Times New Roman" panose="02020603050405020304" pitchFamily="18" charset="0"/>
              </a:rPr>
              <a:t>The mRNA sequence</a:t>
            </a:r>
          </a:p>
          <a:p>
            <a:r>
              <a:rPr lang="en-US" sz="2000" dirty="0">
                <a:latin typeface="Myriad Pro" panose="020B0503030403020204" charset="0"/>
                <a:cs typeface="Times New Roman" panose="02020603050405020304" pitchFamily="18" charset="0"/>
              </a:rPr>
              <a:t> will be</a:t>
            </a:r>
            <a:endParaRPr lang="en-US" sz="2000" dirty="0">
              <a:latin typeface="Myriad Pro" panose="020B0503030403020204" charset="0"/>
            </a:endParaRPr>
          </a:p>
        </p:txBody>
      </p:sp>
      <p:sp>
        <p:nvSpPr>
          <p:cNvPr id="56" name="CuadroTexto 238">
            <a:extLst>
              <a:ext uri="{FF2B5EF4-FFF2-40B4-BE49-F238E27FC236}">
                <a16:creationId xmlns:a16="http://schemas.microsoft.com/office/drawing/2014/main" id="{CD3B25ED-F54B-424D-BBF1-6780A3737C07}"/>
              </a:ext>
            </a:extLst>
          </p:cNvPr>
          <p:cNvSpPr txBox="1"/>
          <p:nvPr/>
        </p:nvSpPr>
        <p:spPr>
          <a:xfrm>
            <a:off x="9220629" y="4421076"/>
            <a:ext cx="2857890" cy="400110"/>
          </a:xfrm>
          <a:prstGeom prst="rect">
            <a:avLst/>
          </a:prstGeom>
          <a:noFill/>
        </p:spPr>
        <p:txBody>
          <a:bodyPr wrap="square" rtlCol="0">
            <a:spAutoFit/>
          </a:bodyPr>
          <a:lstStyle/>
          <a:p>
            <a:r>
              <a:rPr lang="en-US" sz="2000" dirty="0">
                <a:solidFill>
                  <a:srgbClr val="FF0000"/>
                </a:solidFill>
                <a:latin typeface="Myriad Pro" panose="020B0503030403020204" charset="0"/>
                <a:cs typeface="Times New Roman" panose="02020603050405020304" pitchFamily="18" charset="0"/>
              </a:rPr>
              <a:t>AAU ACG AUG</a:t>
            </a:r>
            <a:endParaRPr lang="en-US" sz="2000" dirty="0">
              <a:solidFill>
                <a:srgbClr val="FF0000"/>
              </a:solidFill>
              <a:latin typeface="Myriad Pro" panose="020B0503030403020204" charset="0"/>
            </a:endParaRPr>
          </a:p>
        </p:txBody>
      </p:sp>
      <p:sp>
        <p:nvSpPr>
          <p:cNvPr id="57" name="Rectangle 56"/>
          <p:cNvSpPr/>
          <p:nvPr/>
        </p:nvSpPr>
        <p:spPr>
          <a:xfrm>
            <a:off x="9220627" y="2224674"/>
            <a:ext cx="2600669" cy="826083"/>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9220627" y="3705828"/>
            <a:ext cx="2600669" cy="76506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CuadroTexto 238">
            <a:extLst>
              <a:ext uri="{FF2B5EF4-FFF2-40B4-BE49-F238E27FC236}">
                <a16:creationId xmlns:a16="http://schemas.microsoft.com/office/drawing/2014/main" id="{CD3B25ED-F54B-424D-BBF1-6780A3737C07}"/>
              </a:ext>
            </a:extLst>
          </p:cNvPr>
          <p:cNvSpPr txBox="1"/>
          <p:nvPr/>
        </p:nvSpPr>
        <p:spPr>
          <a:xfrm>
            <a:off x="149762" y="5117651"/>
            <a:ext cx="5882548" cy="707886"/>
          </a:xfrm>
          <a:prstGeom prst="rect">
            <a:avLst/>
          </a:prstGeom>
          <a:noFill/>
        </p:spPr>
        <p:txBody>
          <a:bodyPr wrap="square" rtlCol="0">
            <a:spAutoFit/>
          </a:bodyPr>
          <a:lstStyle/>
          <a:p>
            <a:r>
              <a:rPr lang="en-US" sz="2000" dirty="0">
                <a:latin typeface="Myriad Pro" panose="020B0503030403020204" charset="0"/>
                <a:cs typeface="Times New Roman" panose="02020603050405020304" pitchFamily="18" charset="0"/>
              </a:rPr>
              <a:t>And by using the genetic code table, the mRNA is translated into the following amino acids sequence.</a:t>
            </a:r>
            <a:endParaRPr lang="en-US" sz="2000" dirty="0">
              <a:latin typeface="Myriad Pro" panose="020B0503030403020204" charset="0"/>
            </a:endParaRPr>
          </a:p>
        </p:txBody>
      </p:sp>
      <p:pic>
        <p:nvPicPr>
          <p:cNvPr id="8" name="Picture 7"/>
          <p:cNvPicPr>
            <a:picLocks noChangeAspect="1"/>
          </p:cNvPicPr>
          <p:nvPr/>
        </p:nvPicPr>
        <p:blipFill rotWithShape="1">
          <a:blip r:embed="rId3"/>
          <a:srcRect l="15154" t="22656" r="17643" b="12240"/>
          <a:stretch/>
        </p:blipFill>
        <p:spPr>
          <a:xfrm>
            <a:off x="3539663" y="1923964"/>
            <a:ext cx="5286180" cy="3063562"/>
          </a:xfrm>
          <a:prstGeom prst="rect">
            <a:avLst/>
          </a:prstGeom>
        </p:spPr>
      </p:pic>
      <p:sp>
        <p:nvSpPr>
          <p:cNvPr id="60" name="Oval 59"/>
          <p:cNvSpPr/>
          <p:nvPr/>
        </p:nvSpPr>
        <p:spPr>
          <a:xfrm>
            <a:off x="586751" y="5785194"/>
            <a:ext cx="975004" cy="8370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t>Asn</a:t>
            </a:r>
            <a:endParaRPr lang="en-US" sz="2400" dirty="0"/>
          </a:p>
        </p:txBody>
      </p:sp>
      <p:sp>
        <p:nvSpPr>
          <p:cNvPr id="61" name="Oval 60"/>
          <p:cNvSpPr/>
          <p:nvPr/>
        </p:nvSpPr>
        <p:spPr>
          <a:xfrm>
            <a:off x="1834974" y="5871704"/>
            <a:ext cx="869718" cy="83705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Thr</a:t>
            </a:r>
            <a:endParaRPr lang="en-US" sz="2400" dirty="0"/>
          </a:p>
        </p:txBody>
      </p:sp>
      <p:sp>
        <p:nvSpPr>
          <p:cNvPr id="62" name="Oval 61"/>
          <p:cNvSpPr/>
          <p:nvPr/>
        </p:nvSpPr>
        <p:spPr>
          <a:xfrm>
            <a:off x="3192358" y="5871704"/>
            <a:ext cx="1021464" cy="83705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a:t>Met</a:t>
            </a:r>
          </a:p>
        </p:txBody>
      </p:sp>
      <p:sp>
        <p:nvSpPr>
          <p:cNvPr id="63" name="Arc 62"/>
          <p:cNvSpPr/>
          <p:nvPr/>
        </p:nvSpPr>
        <p:spPr>
          <a:xfrm>
            <a:off x="944038" y="6182896"/>
            <a:ext cx="1094725" cy="640080"/>
          </a:xfrm>
          <a:prstGeom prst="arc">
            <a:avLst>
              <a:gd name="adj1" fmla="val 16200000"/>
              <a:gd name="adj2" fmla="val 19527516"/>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4" name="Arc 63"/>
          <p:cNvSpPr/>
          <p:nvPr/>
        </p:nvSpPr>
        <p:spPr>
          <a:xfrm>
            <a:off x="1721267" y="6290232"/>
            <a:ext cx="2004889" cy="676085"/>
          </a:xfrm>
          <a:prstGeom prst="arc">
            <a:avLst>
              <a:gd name="adj1" fmla="val 16200000"/>
              <a:gd name="adj2" fmla="val 19740778"/>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TextBox 32"/>
          <p:cNvSpPr txBox="1"/>
          <p:nvPr/>
        </p:nvSpPr>
        <p:spPr>
          <a:xfrm>
            <a:off x="5354544" y="4951311"/>
            <a:ext cx="4435809" cy="307777"/>
          </a:xfrm>
          <a:prstGeom prst="rect">
            <a:avLst/>
          </a:prstGeom>
          <a:noFill/>
        </p:spPr>
        <p:txBody>
          <a:bodyPr wrap="square" rtlCol="0">
            <a:spAutoFit/>
          </a:bodyPr>
          <a:lstStyle/>
          <a:p>
            <a:r>
              <a:rPr lang="en-US" sz="1400" dirty="0">
                <a:latin typeface="Myriad Pro" panose="020B0503030403020204" charset="0"/>
              </a:rPr>
              <a:t>Doc3: Genetic code table (by CRDP) </a:t>
            </a:r>
          </a:p>
        </p:txBody>
      </p:sp>
      <p:sp>
        <p:nvSpPr>
          <p:cNvPr id="34" name="Oval 33"/>
          <p:cNvSpPr/>
          <p:nvPr/>
        </p:nvSpPr>
        <p:spPr>
          <a:xfrm>
            <a:off x="8338341" y="5426017"/>
            <a:ext cx="975004" cy="8370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t>Asn</a:t>
            </a:r>
            <a:endParaRPr lang="en-US" sz="2400" dirty="0"/>
          </a:p>
        </p:txBody>
      </p:sp>
      <p:sp>
        <p:nvSpPr>
          <p:cNvPr id="35" name="Oval 34"/>
          <p:cNvSpPr/>
          <p:nvPr/>
        </p:nvSpPr>
        <p:spPr>
          <a:xfrm>
            <a:off x="9586564" y="5512527"/>
            <a:ext cx="869718" cy="83705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Thr</a:t>
            </a:r>
            <a:endParaRPr lang="en-US" sz="2400" dirty="0"/>
          </a:p>
        </p:txBody>
      </p:sp>
      <p:sp>
        <p:nvSpPr>
          <p:cNvPr id="36" name="Oval 35"/>
          <p:cNvSpPr/>
          <p:nvPr/>
        </p:nvSpPr>
        <p:spPr>
          <a:xfrm>
            <a:off x="10943948" y="5512527"/>
            <a:ext cx="1018516" cy="837057"/>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a:t>Met</a:t>
            </a:r>
          </a:p>
        </p:txBody>
      </p:sp>
      <p:sp>
        <p:nvSpPr>
          <p:cNvPr id="37" name="Arc 36"/>
          <p:cNvSpPr/>
          <p:nvPr/>
        </p:nvSpPr>
        <p:spPr>
          <a:xfrm>
            <a:off x="8695628" y="5823719"/>
            <a:ext cx="1094725" cy="640080"/>
          </a:xfrm>
          <a:prstGeom prst="arc">
            <a:avLst>
              <a:gd name="adj1" fmla="val 16200000"/>
              <a:gd name="adj2" fmla="val 19527516"/>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Arc 37"/>
          <p:cNvSpPr/>
          <p:nvPr/>
        </p:nvSpPr>
        <p:spPr>
          <a:xfrm>
            <a:off x="9472857" y="5931055"/>
            <a:ext cx="2004889" cy="676085"/>
          </a:xfrm>
          <a:prstGeom prst="arc">
            <a:avLst>
              <a:gd name="adj1" fmla="val 16200000"/>
              <a:gd name="adj2" fmla="val 19740778"/>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Subtitle 2">
            <a:extLst>
              <a:ext uri="{FF2B5EF4-FFF2-40B4-BE49-F238E27FC236}">
                <a16:creationId xmlns:a16="http://schemas.microsoft.com/office/drawing/2014/main" id="{655D1184-17FD-D34E-B226-D56D0AB3A998}"/>
              </a:ext>
            </a:extLst>
          </p:cNvPr>
          <p:cNvSpPr txBox="1">
            <a:spLocks/>
          </p:cNvSpPr>
          <p:nvPr/>
        </p:nvSpPr>
        <p:spPr>
          <a:xfrm>
            <a:off x="8726711" y="6586321"/>
            <a:ext cx="3298625"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panose="020B0503030403020204" pitchFamily="34" charset="0"/>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ndParaRPr>
          </a:p>
        </p:txBody>
      </p:sp>
    </p:spTree>
    <p:extLst>
      <p:ext uri="{BB962C8B-B14F-4D97-AF65-F5344CB8AC3E}">
        <p14:creationId xmlns:p14="http://schemas.microsoft.com/office/powerpoint/2010/main" val="4444931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fill="hold" grpId="0" nodeType="clickEffect" p14:presetBounceEnd="60000">
                                      <p:stCondLst>
                                        <p:cond delay="0"/>
                                      </p:stCondLst>
                                      <p:childTnLst>
                                        <p:animMotion origin="layout" path="M -8.33333E-7 3.33333E-6 L -0.00586 0.38102 " pathEditMode="relative" rAng="0" ptsTypes="AA" p14:bounceEnd="60000">
                                          <p:cBhvr>
                                            <p:cTn id="11" dur="500" fill="hold"/>
                                            <p:tgtEl>
                                              <p:spTgt spid="6"/>
                                            </p:tgtEl>
                                            <p:attrNameLst>
                                              <p:attrName>ppt_x</p:attrName>
                                              <p:attrName>ppt_y</p:attrName>
                                            </p:attrNameLst>
                                          </p:cBhvr>
                                          <p:rCtr x="-299" y="19051"/>
                                        </p:animMotion>
                                      </p:childTnLst>
                                      <p:subTnLst>
                                        <p:audio>
                                          <p:cMediaNode>
                                            <p:cTn display="0" masterRel="sameClick">
                                              <p:stCondLst>
                                                <p:cond evt="begin" delay="0">
                                                  <p:tn val="10"/>
                                                </p:cond>
                                              </p:stCondLst>
                                              <p:endCondLst>
                                                <p:cond evt="onStopAudio" delay="0">
                                                  <p:tgtEl>
                                                    <p:sldTgt/>
                                                  </p:tgtEl>
                                                </p:cond>
                                              </p:endCondLst>
                                            </p:cTn>
                                            <p:tgtEl>
                                              <p:sndTgt r:embed="rId2" name="arrow.wav"/>
                                            </p:tgtEl>
                                          </p:cMediaNode>
                                        </p:audio>
                                      </p:sub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500"/>
                                            <p:tgtEl>
                                              <p:spTgt spid="3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barn(inVertical)">
                                          <p:cBhvr>
                                            <p:cTn id="30" dur="500"/>
                                            <p:tgtEl>
                                              <p:spTgt spid="4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fade">
                                          <p:cBhvr>
                                            <p:cTn id="33" dur="500"/>
                                            <p:tgtEl>
                                              <p:spTgt spid="48"/>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path" presetSubtype="0" accel="50000" fill="hold" grpId="0" nodeType="clickEffect" p14:presetBounceEnd="60000">
                                      <p:stCondLst>
                                        <p:cond delay="0"/>
                                      </p:stCondLst>
                                      <p:childTnLst>
                                        <p:animMotion origin="layout" path="M 0.00938 0.01273 L 0.00977 0.41296 " pathEditMode="relative" rAng="0" ptsTypes="AA" p14:bounceEnd="60000">
                                          <p:cBhvr>
                                            <p:cTn id="37" dur="500" fill="hold"/>
                                            <p:tgtEl>
                                              <p:spTgt spid="52"/>
                                            </p:tgtEl>
                                            <p:attrNameLst>
                                              <p:attrName>ppt_x</p:attrName>
                                              <p:attrName>ppt_y</p:attrName>
                                            </p:attrNameLst>
                                          </p:cBhvr>
                                          <p:rCtr x="13" y="20000"/>
                                        </p:animMotion>
                                      </p:childTnLst>
                                      <p:subTnLst>
                                        <p:audio>
                                          <p:cMediaNode>
                                            <p:cTn display="0" masterRel="sameClick">
                                              <p:stCondLst>
                                                <p:cond evt="begin" delay="0">
                                                  <p:tn val="36"/>
                                                </p:cond>
                                              </p:stCondLst>
                                              <p:endCondLst>
                                                <p:cond evt="onStopAudio" delay="0">
                                                  <p:tgtEl>
                                                    <p:sldTgt/>
                                                  </p:tgtEl>
                                                </p:cond>
                                              </p:endCondLst>
                                            </p:cTn>
                                            <p:tgtEl>
                                              <p:sndTgt r:embed="rId2" name="arrow.wav"/>
                                            </p:tgtEl>
                                          </p:cMediaNode>
                                        </p:audio>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barn(inVertical)">
                                          <p:cBhvr>
                                            <p:cTn id="45" dur="500"/>
                                            <p:tgtEl>
                                              <p:spTgt spid="5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5"/>
                                            </p:tgtEl>
                                            <p:attrNameLst>
                                              <p:attrName>style.visibility</p:attrName>
                                            </p:attrNameLst>
                                          </p:cBhvr>
                                          <p:to>
                                            <p:strVal val="visible"/>
                                          </p:to>
                                        </p:set>
                                        <p:animEffect transition="in" filter="fade">
                                          <p:cBhvr>
                                            <p:cTn id="53" dur="500"/>
                                            <p:tgtEl>
                                              <p:spTgt spid="55"/>
                                            </p:tgtEl>
                                          </p:cBhvr>
                                        </p:animEffect>
                                      </p:childTnLst>
                                    </p:cTn>
                                  </p:par>
                                  <p:par>
                                    <p:cTn id="54" presetID="16" presetClass="entr" presetSubtype="21" fill="hold" grpId="0"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barn(inVertical)">
                                          <p:cBhvr>
                                            <p:cTn id="56" dur="500"/>
                                            <p:tgtEl>
                                              <p:spTgt spid="5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6"/>
                                            </p:tgtEl>
                                            <p:attrNameLst>
                                              <p:attrName>style.visibility</p:attrName>
                                            </p:attrNameLst>
                                          </p:cBhvr>
                                          <p:to>
                                            <p:strVal val="visible"/>
                                          </p:to>
                                        </p:set>
                                        <p:animEffect transition="in" filter="fade">
                                          <p:cBhvr>
                                            <p:cTn id="59" dur="500"/>
                                            <p:tgtEl>
                                              <p:spTgt spid="56"/>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59"/>
                                            </p:tgtEl>
                                            <p:attrNameLst>
                                              <p:attrName>style.visibility</p:attrName>
                                            </p:attrNameLst>
                                          </p:cBhvr>
                                          <p:to>
                                            <p:strVal val="visible"/>
                                          </p:to>
                                        </p:set>
                                        <p:animEffect transition="in" filter="fade">
                                          <p:cBhvr>
                                            <p:cTn id="64" dur="500"/>
                                            <p:tgtEl>
                                              <p:spTgt spid="59"/>
                                            </p:tgtEl>
                                          </p:cBhvr>
                                        </p:animEffect>
                                      </p:childTnLst>
                                    </p:cTn>
                                  </p:par>
                                </p:childTnLst>
                              </p:cTn>
                            </p:par>
                            <p:par>
                              <p:cTn id="65" fill="hold">
                                <p:stCondLst>
                                  <p:cond delay="500"/>
                                </p:stCondLst>
                                <p:childTnLst>
                                  <p:par>
                                    <p:cTn id="66" presetID="16" presetClass="entr" presetSubtype="21" fill="hold" nodeType="after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barn(inVertical)">
                                          <p:cBhvr>
                                            <p:cTn id="68" dur="500"/>
                                            <p:tgtEl>
                                              <p:spTgt spid="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fade">
                                          <p:cBhvr>
                                            <p:cTn id="71" dur="500"/>
                                            <p:tgtEl>
                                              <p:spTgt spid="3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60"/>
                                            </p:tgtEl>
                                            <p:attrNameLst>
                                              <p:attrName>style.visibility</p:attrName>
                                            </p:attrNameLst>
                                          </p:cBhvr>
                                          <p:to>
                                            <p:strVal val="visible"/>
                                          </p:to>
                                        </p:set>
                                        <p:animEffect transition="in" filter="fade">
                                          <p:cBhvr>
                                            <p:cTn id="76" dur="500"/>
                                            <p:tgtEl>
                                              <p:spTgt spid="60"/>
                                            </p:tgtEl>
                                          </p:cBhvr>
                                        </p:animEffect>
                                      </p:childTnLst>
                                    </p:cTn>
                                  </p:par>
                                </p:childTnLst>
                              </p:cTn>
                            </p:par>
                            <p:par>
                              <p:cTn id="77" fill="hold">
                                <p:stCondLst>
                                  <p:cond delay="500"/>
                                </p:stCondLst>
                                <p:childTnLst>
                                  <p:par>
                                    <p:cTn id="78" presetID="1" presetClass="entr" presetSubtype="0" fill="hold" grpId="0" nodeType="afterEffect">
                                      <p:stCondLst>
                                        <p:cond delay="0"/>
                                      </p:stCondLst>
                                      <p:childTnLst>
                                        <p:set>
                                          <p:cBhvr>
                                            <p:cTn id="79" dur="1" fill="hold">
                                              <p:stCondLst>
                                                <p:cond delay="0"/>
                                              </p:stCondLst>
                                            </p:cTn>
                                            <p:tgtEl>
                                              <p:spTgt spid="63"/>
                                            </p:tgtEl>
                                            <p:attrNameLst>
                                              <p:attrName>style.visibility</p:attrName>
                                            </p:attrNameLst>
                                          </p:cBhvr>
                                          <p:to>
                                            <p:strVal val="visible"/>
                                          </p:to>
                                        </p:set>
                                      </p:childTnLst>
                                    </p:cTn>
                                  </p:par>
                                </p:childTnLst>
                              </p:cTn>
                            </p:par>
                            <p:par>
                              <p:cTn id="80" fill="hold">
                                <p:stCondLst>
                                  <p:cond delay="500"/>
                                </p:stCondLst>
                                <p:childTnLst>
                                  <p:par>
                                    <p:cTn id="81" presetID="1" presetClass="entr" presetSubtype="0" fill="hold" grpId="0" nodeType="afterEffect">
                                      <p:stCondLst>
                                        <p:cond delay="0"/>
                                      </p:stCondLst>
                                      <p:childTnLst>
                                        <p:set>
                                          <p:cBhvr>
                                            <p:cTn id="82" dur="1" fill="hold">
                                              <p:stCondLst>
                                                <p:cond delay="0"/>
                                              </p:stCondLst>
                                            </p:cTn>
                                            <p:tgtEl>
                                              <p:spTgt spid="61"/>
                                            </p:tgtEl>
                                            <p:attrNameLst>
                                              <p:attrName>style.visibility</p:attrName>
                                            </p:attrNameLst>
                                          </p:cBhvr>
                                          <p:to>
                                            <p:strVal val="visible"/>
                                          </p:to>
                                        </p:set>
                                      </p:childTnLst>
                                    </p:cTn>
                                  </p:par>
                                </p:childTnLst>
                              </p:cTn>
                            </p:par>
                            <p:par>
                              <p:cTn id="83" fill="hold">
                                <p:stCondLst>
                                  <p:cond delay="500"/>
                                </p:stCondLst>
                                <p:childTnLst>
                                  <p:par>
                                    <p:cTn id="84" presetID="1" presetClass="entr" presetSubtype="0" fill="hold" grpId="0" nodeType="afterEffect">
                                      <p:stCondLst>
                                        <p:cond delay="0"/>
                                      </p:stCondLst>
                                      <p:childTnLst>
                                        <p:set>
                                          <p:cBhvr>
                                            <p:cTn id="85" dur="1" fill="hold">
                                              <p:stCondLst>
                                                <p:cond delay="0"/>
                                              </p:stCondLst>
                                            </p:cTn>
                                            <p:tgtEl>
                                              <p:spTgt spid="64"/>
                                            </p:tgtEl>
                                            <p:attrNameLst>
                                              <p:attrName>style.visibility</p:attrName>
                                            </p:attrNameLst>
                                          </p:cBhvr>
                                          <p:to>
                                            <p:strVal val="visible"/>
                                          </p:to>
                                        </p:set>
                                      </p:childTnLst>
                                    </p:cTn>
                                  </p:par>
                                </p:childTnLst>
                              </p:cTn>
                            </p:par>
                            <p:par>
                              <p:cTn id="86" fill="hold">
                                <p:stCondLst>
                                  <p:cond delay="500"/>
                                </p:stCondLst>
                                <p:childTnLst>
                                  <p:par>
                                    <p:cTn id="87" presetID="1" presetClass="entr" presetSubtype="0" fill="hold" grpId="0" nodeType="afterEffect">
                                      <p:stCondLst>
                                        <p:cond delay="0"/>
                                      </p:stCondLst>
                                      <p:childTnLst>
                                        <p:set>
                                          <p:cBhvr>
                                            <p:cTn id="88" dur="1" fill="hold">
                                              <p:stCondLst>
                                                <p:cond delay="0"/>
                                              </p:stCondLst>
                                            </p:cTn>
                                            <p:tgtEl>
                                              <p:spTgt spid="6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fade">
                                          <p:cBhvr>
                                            <p:cTn id="93" dur="500"/>
                                            <p:tgtEl>
                                              <p:spTgt spid="34"/>
                                            </p:tgtEl>
                                          </p:cBhvr>
                                        </p:animEffect>
                                      </p:childTnLst>
                                    </p:cTn>
                                  </p:par>
                                </p:childTnLst>
                              </p:cTn>
                            </p:par>
                            <p:par>
                              <p:cTn id="94" fill="hold">
                                <p:stCondLst>
                                  <p:cond delay="500"/>
                                </p:stCondLst>
                                <p:childTnLst>
                                  <p:par>
                                    <p:cTn id="95" presetID="1" presetClass="entr" presetSubtype="0" fill="hold" grpId="0" nodeType="afterEffect">
                                      <p:stCondLst>
                                        <p:cond delay="0"/>
                                      </p:stCondLst>
                                      <p:childTnLst>
                                        <p:set>
                                          <p:cBhvr>
                                            <p:cTn id="96" dur="1" fill="hold">
                                              <p:stCondLst>
                                                <p:cond delay="0"/>
                                              </p:stCondLst>
                                            </p:cTn>
                                            <p:tgtEl>
                                              <p:spTgt spid="37"/>
                                            </p:tgtEl>
                                            <p:attrNameLst>
                                              <p:attrName>style.visibility</p:attrName>
                                            </p:attrNameLst>
                                          </p:cBhvr>
                                          <p:to>
                                            <p:strVal val="visible"/>
                                          </p:to>
                                        </p:set>
                                      </p:childTnLst>
                                    </p:cTn>
                                  </p:par>
                                </p:childTnLst>
                              </p:cTn>
                            </p:par>
                            <p:par>
                              <p:cTn id="97" fill="hold">
                                <p:stCondLst>
                                  <p:cond delay="500"/>
                                </p:stCondLst>
                                <p:childTnLst>
                                  <p:par>
                                    <p:cTn id="98" presetID="1" presetClass="entr" presetSubtype="0" fill="hold" grpId="0" nodeType="afterEffect">
                                      <p:stCondLst>
                                        <p:cond delay="0"/>
                                      </p:stCondLst>
                                      <p:childTnLst>
                                        <p:set>
                                          <p:cBhvr>
                                            <p:cTn id="99" dur="1" fill="hold">
                                              <p:stCondLst>
                                                <p:cond delay="0"/>
                                              </p:stCondLst>
                                            </p:cTn>
                                            <p:tgtEl>
                                              <p:spTgt spid="35"/>
                                            </p:tgtEl>
                                            <p:attrNameLst>
                                              <p:attrName>style.visibility</p:attrName>
                                            </p:attrNameLst>
                                          </p:cBhvr>
                                          <p:to>
                                            <p:strVal val="visible"/>
                                          </p:to>
                                        </p:set>
                                      </p:childTnLst>
                                    </p:cTn>
                                  </p:par>
                                </p:childTnLst>
                              </p:cTn>
                            </p:par>
                            <p:par>
                              <p:cTn id="100" fill="hold">
                                <p:stCondLst>
                                  <p:cond delay="500"/>
                                </p:stCondLst>
                                <p:childTnLst>
                                  <p:par>
                                    <p:cTn id="101" presetID="1" presetClass="entr" presetSubtype="0" fill="hold" grpId="0" nodeType="afterEffect">
                                      <p:stCondLst>
                                        <p:cond delay="0"/>
                                      </p:stCondLst>
                                      <p:childTnLst>
                                        <p:set>
                                          <p:cBhvr>
                                            <p:cTn id="102" dur="1" fill="hold">
                                              <p:stCondLst>
                                                <p:cond delay="0"/>
                                              </p:stCondLst>
                                            </p:cTn>
                                            <p:tgtEl>
                                              <p:spTgt spid="38"/>
                                            </p:tgtEl>
                                            <p:attrNameLst>
                                              <p:attrName>style.visibility</p:attrName>
                                            </p:attrNameLst>
                                          </p:cBhvr>
                                          <p:to>
                                            <p:strVal val="visible"/>
                                          </p:to>
                                        </p:set>
                                      </p:childTnLst>
                                    </p:cTn>
                                  </p:par>
                                </p:childTnLst>
                              </p:cTn>
                            </p:par>
                            <p:par>
                              <p:cTn id="103" fill="hold">
                                <p:stCondLst>
                                  <p:cond delay="500"/>
                                </p:stCondLst>
                                <p:childTnLst>
                                  <p:par>
                                    <p:cTn id="104" presetID="1" presetClass="entr" presetSubtype="0" fill="hold" grpId="0" nodeType="afterEffect">
                                      <p:stCondLst>
                                        <p:cond delay="0"/>
                                      </p:stCondLst>
                                      <p:childTnLst>
                                        <p:set>
                                          <p:cBhvr>
                                            <p:cTn id="105"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6" grpId="0" animBg="1"/>
          <p:bldP spid="32" grpId="0"/>
          <p:bldP spid="46" grpId="0"/>
          <p:bldP spid="47" grpId="0"/>
          <p:bldP spid="48" grpId="0"/>
          <p:bldP spid="7" grpId="0" animBg="1"/>
          <p:bldP spid="49" grpId="0" animBg="1"/>
          <p:bldP spid="52" grpId="0" animBg="1"/>
          <p:bldP spid="53" grpId="0"/>
          <p:bldP spid="54" grpId="0"/>
          <p:bldP spid="55" grpId="0"/>
          <p:bldP spid="56" grpId="0"/>
          <p:bldP spid="57" grpId="0" animBg="1"/>
          <p:bldP spid="58" grpId="0" animBg="1"/>
          <p:bldP spid="59" grpId="0"/>
          <p:bldP spid="60" grpId="0" animBg="1"/>
          <p:bldP spid="61" grpId="0" animBg="1"/>
          <p:bldP spid="62" grpId="0" animBg="1"/>
          <p:bldP spid="63" grpId="0" animBg="1"/>
          <p:bldP spid="64" grpId="0" animBg="1"/>
          <p:bldP spid="33" grpId="0"/>
          <p:bldP spid="34" grpId="0" animBg="1"/>
          <p:bldP spid="35" grpId="0" animBg="1"/>
          <p:bldP spid="36" grpId="0" animBg="1"/>
          <p:bldP spid="37" grpId="0" animBg="1"/>
          <p:bldP spid="3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fill="hold" grpId="0" nodeType="clickEffect">
                                      <p:stCondLst>
                                        <p:cond delay="0"/>
                                      </p:stCondLst>
                                      <p:childTnLst>
                                        <p:animMotion origin="layout" path="M -8.33333E-7 3.33333E-6 L -0.00586 0.38102 " pathEditMode="relative" rAng="0" ptsTypes="AA">
                                          <p:cBhvr>
                                            <p:cTn id="11" dur="500" fill="hold"/>
                                            <p:tgtEl>
                                              <p:spTgt spid="6"/>
                                            </p:tgtEl>
                                            <p:attrNameLst>
                                              <p:attrName>ppt_x</p:attrName>
                                              <p:attrName>ppt_y</p:attrName>
                                            </p:attrNameLst>
                                          </p:cBhvr>
                                          <p:rCtr x="-299" y="19051"/>
                                        </p:animMotion>
                                      </p:childTnLst>
                                      <p:subTnLst>
                                        <p:audio>
                                          <p:cMediaNode>
                                            <p:cTn display="0" masterRel="sameClick">
                                              <p:stCondLst>
                                                <p:cond evt="begin" delay="0">
                                                  <p:tn val="10"/>
                                                </p:cond>
                                              </p:stCondLst>
                                              <p:endCondLst>
                                                <p:cond evt="onStopAudio" delay="0">
                                                  <p:tgtEl>
                                                    <p:sldTgt/>
                                                  </p:tgtEl>
                                                </p:cond>
                                              </p:endCondLst>
                                            </p:cTn>
                                            <p:tgtEl>
                                              <p:sndTgt r:embed="rId4" name="arrow.wav"/>
                                            </p:tgtEl>
                                          </p:cMediaNode>
                                        </p:audio>
                                      </p:sub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500"/>
                                            <p:tgtEl>
                                              <p:spTgt spid="3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barn(inVertical)">
                                          <p:cBhvr>
                                            <p:cTn id="30" dur="500"/>
                                            <p:tgtEl>
                                              <p:spTgt spid="4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fade">
                                          <p:cBhvr>
                                            <p:cTn id="33" dur="500"/>
                                            <p:tgtEl>
                                              <p:spTgt spid="48"/>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path" presetSubtype="0" accel="50000" fill="hold" grpId="0" nodeType="clickEffect">
                                      <p:stCondLst>
                                        <p:cond delay="0"/>
                                      </p:stCondLst>
                                      <p:childTnLst>
                                        <p:animMotion origin="layout" path="M 0.00938 0.01273 L 0.00977 0.41296 " pathEditMode="relative" rAng="0" ptsTypes="AA">
                                          <p:cBhvr>
                                            <p:cTn id="37" dur="500" fill="hold"/>
                                            <p:tgtEl>
                                              <p:spTgt spid="52"/>
                                            </p:tgtEl>
                                            <p:attrNameLst>
                                              <p:attrName>ppt_x</p:attrName>
                                              <p:attrName>ppt_y</p:attrName>
                                            </p:attrNameLst>
                                          </p:cBhvr>
                                          <p:rCtr x="13" y="20000"/>
                                        </p:animMotion>
                                      </p:childTnLst>
                                      <p:subTnLst>
                                        <p:audio>
                                          <p:cMediaNode>
                                            <p:cTn display="0" masterRel="sameClick">
                                              <p:stCondLst>
                                                <p:cond evt="begin" delay="0">
                                                  <p:tn val="36"/>
                                                </p:cond>
                                              </p:stCondLst>
                                              <p:endCondLst>
                                                <p:cond evt="onStopAudio" delay="0">
                                                  <p:tgtEl>
                                                    <p:sldTgt/>
                                                  </p:tgtEl>
                                                </p:cond>
                                              </p:endCondLst>
                                            </p:cTn>
                                            <p:tgtEl>
                                              <p:sndTgt r:embed="rId4" name="arrow.wav"/>
                                            </p:tgtEl>
                                          </p:cMediaNode>
                                        </p:audio>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barn(inVertical)">
                                          <p:cBhvr>
                                            <p:cTn id="45" dur="500"/>
                                            <p:tgtEl>
                                              <p:spTgt spid="5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5"/>
                                            </p:tgtEl>
                                            <p:attrNameLst>
                                              <p:attrName>style.visibility</p:attrName>
                                            </p:attrNameLst>
                                          </p:cBhvr>
                                          <p:to>
                                            <p:strVal val="visible"/>
                                          </p:to>
                                        </p:set>
                                        <p:animEffect transition="in" filter="fade">
                                          <p:cBhvr>
                                            <p:cTn id="53" dur="500"/>
                                            <p:tgtEl>
                                              <p:spTgt spid="55"/>
                                            </p:tgtEl>
                                          </p:cBhvr>
                                        </p:animEffect>
                                      </p:childTnLst>
                                    </p:cTn>
                                  </p:par>
                                  <p:par>
                                    <p:cTn id="54" presetID="16" presetClass="entr" presetSubtype="21" fill="hold" grpId="0"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barn(inVertical)">
                                          <p:cBhvr>
                                            <p:cTn id="56" dur="500"/>
                                            <p:tgtEl>
                                              <p:spTgt spid="5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6"/>
                                            </p:tgtEl>
                                            <p:attrNameLst>
                                              <p:attrName>style.visibility</p:attrName>
                                            </p:attrNameLst>
                                          </p:cBhvr>
                                          <p:to>
                                            <p:strVal val="visible"/>
                                          </p:to>
                                        </p:set>
                                        <p:animEffect transition="in" filter="fade">
                                          <p:cBhvr>
                                            <p:cTn id="59" dur="500"/>
                                            <p:tgtEl>
                                              <p:spTgt spid="56"/>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59"/>
                                            </p:tgtEl>
                                            <p:attrNameLst>
                                              <p:attrName>style.visibility</p:attrName>
                                            </p:attrNameLst>
                                          </p:cBhvr>
                                          <p:to>
                                            <p:strVal val="visible"/>
                                          </p:to>
                                        </p:set>
                                        <p:animEffect transition="in" filter="fade">
                                          <p:cBhvr>
                                            <p:cTn id="64" dur="500"/>
                                            <p:tgtEl>
                                              <p:spTgt spid="59"/>
                                            </p:tgtEl>
                                          </p:cBhvr>
                                        </p:animEffect>
                                      </p:childTnLst>
                                    </p:cTn>
                                  </p:par>
                                </p:childTnLst>
                              </p:cTn>
                            </p:par>
                            <p:par>
                              <p:cTn id="65" fill="hold">
                                <p:stCondLst>
                                  <p:cond delay="500"/>
                                </p:stCondLst>
                                <p:childTnLst>
                                  <p:par>
                                    <p:cTn id="66" presetID="16" presetClass="entr" presetSubtype="21" fill="hold" nodeType="afterEffect">
                                      <p:stCondLst>
                                        <p:cond delay="0"/>
                                      </p:stCondLst>
                                      <p:childTnLst>
                                        <p:set>
                                          <p:cBhvr>
                                            <p:cTn id="67" dur="1" fill="hold">
                                              <p:stCondLst>
                                                <p:cond delay="0"/>
                                              </p:stCondLst>
                                            </p:cTn>
                                            <p:tgtEl>
                                              <p:spTgt spid="8"/>
                                            </p:tgtEl>
                                            <p:attrNameLst>
                                              <p:attrName>style.visibility</p:attrName>
                                            </p:attrNameLst>
                                          </p:cBhvr>
                                          <p:to>
                                            <p:strVal val="visible"/>
                                          </p:to>
                                        </p:set>
                                        <p:animEffect transition="in" filter="barn(inVertical)">
                                          <p:cBhvr>
                                            <p:cTn id="68" dur="500"/>
                                            <p:tgtEl>
                                              <p:spTgt spid="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fade">
                                          <p:cBhvr>
                                            <p:cTn id="71" dur="500"/>
                                            <p:tgtEl>
                                              <p:spTgt spid="3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60"/>
                                            </p:tgtEl>
                                            <p:attrNameLst>
                                              <p:attrName>style.visibility</p:attrName>
                                            </p:attrNameLst>
                                          </p:cBhvr>
                                          <p:to>
                                            <p:strVal val="visible"/>
                                          </p:to>
                                        </p:set>
                                        <p:animEffect transition="in" filter="fade">
                                          <p:cBhvr>
                                            <p:cTn id="76" dur="500"/>
                                            <p:tgtEl>
                                              <p:spTgt spid="60"/>
                                            </p:tgtEl>
                                          </p:cBhvr>
                                        </p:animEffect>
                                      </p:childTnLst>
                                    </p:cTn>
                                  </p:par>
                                </p:childTnLst>
                              </p:cTn>
                            </p:par>
                            <p:par>
                              <p:cTn id="77" fill="hold">
                                <p:stCondLst>
                                  <p:cond delay="500"/>
                                </p:stCondLst>
                                <p:childTnLst>
                                  <p:par>
                                    <p:cTn id="78" presetID="1" presetClass="entr" presetSubtype="0" fill="hold" grpId="0" nodeType="afterEffect">
                                      <p:stCondLst>
                                        <p:cond delay="0"/>
                                      </p:stCondLst>
                                      <p:childTnLst>
                                        <p:set>
                                          <p:cBhvr>
                                            <p:cTn id="79" dur="1" fill="hold">
                                              <p:stCondLst>
                                                <p:cond delay="0"/>
                                              </p:stCondLst>
                                            </p:cTn>
                                            <p:tgtEl>
                                              <p:spTgt spid="63"/>
                                            </p:tgtEl>
                                            <p:attrNameLst>
                                              <p:attrName>style.visibility</p:attrName>
                                            </p:attrNameLst>
                                          </p:cBhvr>
                                          <p:to>
                                            <p:strVal val="visible"/>
                                          </p:to>
                                        </p:set>
                                      </p:childTnLst>
                                    </p:cTn>
                                  </p:par>
                                </p:childTnLst>
                              </p:cTn>
                            </p:par>
                            <p:par>
                              <p:cTn id="80" fill="hold">
                                <p:stCondLst>
                                  <p:cond delay="500"/>
                                </p:stCondLst>
                                <p:childTnLst>
                                  <p:par>
                                    <p:cTn id="81" presetID="1" presetClass="entr" presetSubtype="0" fill="hold" grpId="0" nodeType="afterEffect">
                                      <p:stCondLst>
                                        <p:cond delay="0"/>
                                      </p:stCondLst>
                                      <p:childTnLst>
                                        <p:set>
                                          <p:cBhvr>
                                            <p:cTn id="82" dur="1" fill="hold">
                                              <p:stCondLst>
                                                <p:cond delay="0"/>
                                              </p:stCondLst>
                                            </p:cTn>
                                            <p:tgtEl>
                                              <p:spTgt spid="61"/>
                                            </p:tgtEl>
                                            <p:attrNameLst>
                                              <p:attrName>style.visibility</p:attrName>
                                            </p:attrNameLst>
                                          </p:cBhvr>
                                          <p:to>
                                            <p:strVal val="visible"/>
                                          </p:to>
                                        </p:set>
                                      </p:childTnLst>
                                    </p:cTn>
                                  </p:par>
                                </p:childTnLst>
                              </p:cTn>
                            </p:par>
                            <p:par>
                              <p:cTn id="83" fill="hold">
                                <p:stCondLst>
                                  <p:cond delay="500"/>
                                </p:stCondLst>
                                <p:childTnLst>
                                  <p:par>
                                    <p:cTn id="84" presetID="1" presetClass="entr" presetSubtype="0" fill="hold" grpId="0" nodeType="afterEffect">
                                      <p:stCondLst>
                                        <p:cond delay="0"/>
                                      </p:stCondLst>
                                      <p:childTnLst>
                                        <p:set>
                                          <p:cBhvr>
                                            <p:cTn id="85" dur="1" fill="hold">
                                              <p:stCondLst>
                                                <p:cond delay="0"/>
                                              </p:stCondLst>
                                            </p:cTn>
                                            <p:tgtEl>
                                              <p:spTgt spid="64"/>
                                            </p:tgtEl>
                                            <p:attrNameLst>
                                              <p:attrName>style.visibility</p:attrName>
                                            </p:attrNameLst>
                                          </p:cBhvr>
                                          <p:to>
                                            <p:strVal val="visible"/>
                                          </p:to>
                                        </p:set>
                                      </p:childTnLst>
                                    </p:cTn>
                                  </p:par>
                                </p:childTnLst>
                              </p:cTn>
                            </p:par>
                            <p:par>
                              <p:cTn id="86" fill="hold">
                                <p:stCondLst>
                                  <p:cond delay="500"/>
                                </p:stCondLst>
                                <p:childTnLst>
                                  <p:par>
                                    <p:cTn id="87" presetID="1" presetClass="entr" presetSubtype="0" fill="hold" grpId="0" nodeType="afterEffect">
                                      <p:stCondLst>
                                        <p:cond delay="0"/>
                                      </p:stCondLst>
                                      <p:childTnLst>
                                        <p:set>
                                          <p:cBhvr>
                                            <p:cTn id="88" dur="1" fill="hold">
                                              <p:stCondLst>
                                                <p:cond delay="0"/>
                                              </p:stCondLst>
                                            </p:cTn>
                                            <p:tgtEl>
                                              <p:spTgt spid="6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fade">
                                          <p:cBhvr>
                                            <p:cTn id="93" dur="500"/>
                                            <p:tgtEl>
                                              <p:spTgt spid="34"/>
                                            </p:tgtEl>
                                          </p:cBhvr>
                                        </p:animEffect>
                                      </p:childTnLst>
                                    </p:cTn>
                                  </p:par>
                                </p:childTnLst>
                              </p:cTn>
                            </p:par>
                            <p:par>
                              <p:cTn id="94" fill="hold">
                                <p:stCondLst>
                                  <p:cond delay="500"/>
                                </p:stCondLst>
                                <p:childTnLst>
                                  <p:par>
                                    <p:cTn id="95" presetID="1" presetClass="entr" presetSubtype="0" fill="hold" grpId="0" nodeType="afterEffect">
                                      <p:stCondLst>
                                        <p:cond delay="0"/>
                                      </p:stCondLst>
                                      <p:childTnLst>
                                        <p:set>
                                          <p:cBhvr>
                                            <p:cTn id="96" dur="1" fill="hold">
                                              <p:stCondLst>
                                                <p:cond delay="0"/>
                                              </p:stCondLst>
                                            </p:cTn>
                                            <p:tgtEl>
                                              <p:spTgt spid="37"/>
                                            </p:tgtEl>
                                            <p:attrNameLst>
                                              <p:attrName>style.visibility</p:attrName>
                                            </p:attrNameLst>
                                          </p:cBhvr>
                                          <p:to>
                                            <p:strVal val="visible"/>
                                          </p:to>
                                        </p:set>
                                      </p:childTnLst>
                                    </p:cTn>
                                  </p:par>
                                </p:childTnLst>
                              </p:cTn>
                            </p:par>
                            <p:par>
                              <p:cTn id="97" fill="hold">
                                <p:stCondLst>
                                  <p:cond delay="500"/>
                                </p:stCondLst>
                                <p:childTnLst>
                                  <p:par>
                                    <p:cTn id="98" presetID="1" presetClass="entr" presetSubtype="0" fill="hold" grpId="0" nodeType="afterEffect">
                                      <p:stCondLst>
                                        <p:cond delay="0"/>
                                      </p:stCondLst>
                                      <p:childTnLst>
                                        <p:set>
                                          <p:cBhvr>
                                            <p:cTn id="99" dur="1" fill="hold">
                                              <p:stCondLst>
                                                <p:cond delay="0"/>
                                              </p:stCondLst>
                                            </p:cTn>
                                            <p:tgtEl>
                                              <p:spTgt spid="35"/>
                                            </p:tgtEl>
                                            <p:attrNameLst>
                                              <p:attrName>style.visibility</p:attrName>
                                            </p:attrNameLst>
                                          </p:cBhvr>
                                          <p:to>
                                            <p:strVal val="visible"/>
                                          </p:to>
                                        </p:set>
                                      </p:childTnLst>
                                    </p:cTn>
                                  </p:par>
                                </p:childTnLst>
                              </p:cTn>
                            </p:par>
                            <p:par>
                              <p:cTn id="100" fill="hold">
                                <p:stCondLst>
                                  <p:cond delay="500"/>
                                </p:stCondLst>
                                <p:childTnLst>
                                  <p:par>
                                    <p:cTn id="101" presetID="1" presetClass="entr" presetSubtype="0" fill="hold" grpId="0" nodeType="afterEffect">
                                      <p:stCondLst>
                                        <p:cond delay="0"/>
                                      </p:stCondLst>
                                      <p:childTnLst>
                                        <p:set>
                                          <p:cBhvr>
                                            <p:cTn id="102" dur="1" fill="hold">
                                              <p:stCondLst>
                                                <p:cond delay="0"/>
                                              </p:stCondLst>
                                            </p:cTn>
                                            <p:tgtEl>
                                              <p:spTgt spid="38"/>
                                            </p:tgtEl>
                                            <p:attrNameLst>
                                              <p:attrName>style.visibility</p:attrName>
                                            </p:attrNameLst>
                                          </p:cBhvr>
                                          <p:to>
                                            <p:strVal val="visible"/>
                                          </p:to>
                                        </p:set>
                                      </p:childTnLst>
                                    </p:cTn>
                                  </p:par>
                                </p:childTnLst>
                              </p:cTn>
                            </p:par>
                            <p:par>
                              <p:cTn id="103" fill="hold">
                                <p:stCondLst>
                                  <p:cond delay="500"/>
                                </p:stCondLst>
                                <p:childTnLst>
                                  <p:par>
                                    <p:cTn id="104" presetID="1" presetClass="entr" presetSubtype="0" fill="hold" grpId="0" nodeType="afterEffect">
                                      <p:stCondLst>
                                        <p:cond delay="0"/>
                                      </p:stCondLst>
                                      <p:childTnLst>
                                        <p:set>
                                          <p:cBhvr>
                                            <p:cTn id="105"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6" grpId="0" animBg="1"/>
          <p:bldP spid="32" grpId="0"/>
          <p:bldP spid="46" grpId="0"/>
          <p:bldP spid="47" grpId="0"/>
          <p:bldP spid="48" grpId="0"/>
          <p:bldP spid="7" grpId="0" animBg="1"/>
          <p:bldP spid="49" grpId="0" animBg="1"/>
          <p:bldP spid="52" grpId="0" animBg="1"/>
          <p:bldP spid="53" grpId="0"/>
          <p:bldP spid="54" grpId="0"/>
          <p:bldP spid="55" grpId="0"/>
          <p:bldP spid="56" grpId="0"/>
          <p:bldP spid="57" grpId="0" animBg="1"/>
          <p:bldP spid="58" grpId="0" animBg="1"/>
          <p:bldP spid="59" grpId="0"/>
          <p:bldP spid="60" grpId="0" animBg="1"/>
          <p:bldP spid="61" grpId="0" animBg="1"/>
          <p:bldP spid="62" grpId="0" animBg="1"/>
          <p:bldP spid="63" grpId="0" animBg="1"/>
          <p:bldP spid="64" grpId="0" animBg="1"/>
          <p:bldP spid="33" grpId="0"/>
          <p:bldP spid="34" grpId="0" animBg="1"/>
          <p:bldP spid="35" grpId="0" animBg="1"/>
          <p:bldP spid="36" grpId="0" animBg="1"/>
          <p:bldP spid="37" grpId="0" animBg="1"/>
          <p:bldP spid="38"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238">
            <a:extLst>
              <a:ext uri="{FF2B5EF4-FFF2-40B4-BE49-F238E27FC236}">
                <a16:creationId xmlns:a16="http://schemas.microsoft.com/office/drawing/2014/main" id="{CD3B25ED-F54B-424D-BBF1-6780A3737C07}"/>
              </a:ext>
            </a:extLst>
          </p:cNvPr>
          <p:cNvSpPr txBox="1"/>
          <p:nvPr/>
        </p:nvSpPr>
        <p:spPr>
          <a:xfrm>
            <a:off x="853784" y="728074"/>
            <a:ext cx="11018982" cy="1785104"/>
          </a:xfrm>
          <a:prstGeom prst="rect">
            <a:avLst/>
          </a:prstGeom>
          <a:noFill/>
        </p:spPr>
        <p:txBody>
          <a:bodyPr wrap="square" lIns="91440" tIns="45720" rIns="91440" bIns="45720" rtlCol="0" anchor="t">
            <a:spAutoFit/>
          </a:bodyPr>
          <a:lstStyle/>
          <a:p>
            <a:r>
              <a:rPr lang="en-US" sz="2200" dirty="0">
                <a:latin typeface="Myriad Pro"/>
                <a:cs typeface="Times New Roman"/>
              </a:rPr>
              <a:t>A gene mutation is a change in the nucleotide sequence of DNA. It is a spontaneous event, but it can be induced experimentally. It can be harmful such as a mutation leading to some disorders like cancer, sickle cell anemia, … or beneficial as in the case of a mutation protecting the people of Limone (Italy) from developing atherosclerosis or a mutation that could occur in bacteria that allows it to survive in the presence of antibiotic drugs.</a:t>
            </a:r>
          </a:p>
        </p:txBody>
      </p:sp>
      <p:sp>
        <p:nvSpPr>
          <p:cNvPr id="11" name="Title 1">
            <a:extLst>
              <a:ext uri="{FF2B5EF4-FFF2-40B4-BE49-F238E27FC236}">
                <a16:creationId xmlns:a16="http://schemas.microsoft.com/office/drawing/2014/main" id="{C5A4E74D-3A98-3349-A32A-5D0ED8A3FE72}"/>
              </a:ext>
            </a:extLst>
          </p:cNvPr>
          <p:cNvSpPr txBox="1">
            <a:spLocks/>
          </p:cNvSpPr>
          <p:nvPr/>
        </p:nvSpPr>
        <p:spPr>
          <a:xfrm>
            <a:off x="905255" y="43805"/>
            <a:ext cx="10916041"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lvl="0" defTabSz="914400">
              <a:lnSpc>
                <a:spcPct val="100000"/>
              </a:lnSpc>
              <a:spcBef>
                <a:spcPts val="0"/>
              </a:spcBef>
              <a:defRPr/>
            </a:pP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What is a gene mutation?</a:t>
            </a:r>
          </a:p>
        </p:txBody>
      </p:sp>
      <p:sp>
        <p:nvSpPr>
          <p:cNvPr id="13" name="CuadroTexto 238">
            <a:extLst>
              <a:ext uri="{FF2B5EF4-FFF2-40B4-BE49-F238E27FC236}">
                <a16:creationId xmlns:a16="http://schemas.microsoft.com/office/drawing/2014/main" id="{CD3B25ED-F54B-424D-BBF1-6780A3737C07}"/>
              </a:ext>
            </a:extLst>
          </p:cNvPr>
          <p:cNvSpPr txBox="1"/>
          <p:nvPr/>
        </p:nvSpPr>
        <p:spPr>
          <a:xfrm>
            <a:off x="539344" y="2978609"/>
            <a:ext cx="6771987" cy="3508653"/>
          </a:xfrm>
          <a:prstGeom prst="rect">
            <a:avLst/>
          </a:prstGeom>
          <a:ln w="1905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2200" b="1" dirty="0">
                <a:solidFill>
                  <a:schemeClr val="accent5">
                    <a:lumMod val="75000"/>
                  </a:schemeClr>
                </a:solidFill>
                <a:latin typeface="Myriad Pro" panose="020B0503030403020204" charset="0"/>
              </a:rPr>
              <a:t>1- Pick out from the text:</a:t>
            </a:r>
          </a:p>
          <a:p>
            <a:pPr indent="341313"/>
            <a:r>
              <a:rPr lang="en-US" sz="2200" b="1" dirty="0">
                <a:solidFill>
                  <a:schemeClr val="accent5">
                    <a:lumMod val="75000"/>
                  </a:schemeClr>
                </a:solidFill>
                <a:latin typeface="Myriad Pro"/>
              </a:rPr>
              <a:t>1-1. the definition of gene mutation</a:t>
            </a:r>
          </a:p>
          <a:p>
            <a:pPr marL="914400" indent="-55563"/>
            <a:r>
              <a:rPr lang="en-US" sz="2200" dirty="0">
                <a:latin typeface="Myriad Pro" panose="020B0503030403020204" charset="0"/>
              </a:rPr>
              <a:t>A gene mutation is a change in the nucleotide sequence of DNA.</a:t>
            </a:r>
          </a:p>
          <a:p>
            <a:pPr marL="858838" indent="-461963"/>
            <a:r>
              <a:rPr lang="en-US" sz="2200" b="1" dirty="0">
                <a:solidFill>
                  <a:schemeClr val="accent5">
                    <a:lumMod val="75000"/>
                  </a:schemeClr>
                </a:solidFill>
                <a:latin typeface="Myriad Pro"/>
              </a:rPr>
              <a:t>1-2. one example of harmful mutation and another one of beneficial mutation</a:t>
            </a:r>
          </a:p>
          <a:p>
            <a:pPr indent="858838"/>
            <a:r>
              <a:rPr lang="en-US" sz="2200" dirty="0">
                <a:latin typeface="Myriad Pro"/>
              </a:rPr>
              <a:t>Harmful: mutation leading to cancer.</a:t>
            </a:r>
          </a:p>
          <a:p>
            <a:pPr marL="858838"/>
            <a:r>
              <a:rPr lang="en-US" sz="2200" dirty="0">
                <a:latin typeface="Myriad Pro"/>
              </a:rPr>
              <a:t>Beneficial: mutation protecting from atherosclerosis.</a:t>
            </a:r>
          </a:p>
          <a:p>
            <a:endParaRPr lang="en-US" sz="2400" dirty="0">
              <a:latin typeface="Myriad Pro" panose="020B0503030403020204" charset="0"/>
            </a:endParaRPr>
          </a:p>
        </p:txBody>
      </p:sp>
      <p:pic>
        <p:nvPicPr>
          <p:cNvPr id="5" name="Picture Placeholder 4"/>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8879" r="8879"/>
          <a:stretch>
            <a:fillRect/>
          </a:stretch>
        </p:blipFill>
        <p:spPr>
          <a:xfrm>
            <a:off x="6945419" y="2966213"/>
            <a:ext cx="5092700" cy="3265487"/>
          </a:xfrm>
          <a:prstGeom prst="rect">
            <a:avLst/>
          </a:prstGeom>
          <a:ln>
            <a:noFill/>
          </a:ln>
          <a:effectLst>
            <a:softEdge rad="112500"/>
          </a:effectLst>
        </p:spPr>
      </p:pic>
      <p:cxnSp>
        <p:nvCxnSpPr>
          <p:cNvPr id="3" name="Straight Arrow Connector 2"/>
          <p:cNvCxnSpPr/>
          <p:nvPr/>
        </p:nvCxnSpPr>
        <p:spPr>
          <a:xfrm flipH="1">
            <a:off x="10303443" y="4076023"/>
            <a:ext cx="556290" cy="50789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4" name="TextBox 3"/>
          <p:cNvSpPr txBox="1"/>
          <p:nvPr/>
        </p:nvSpPr>
        <p:spPr>
          <a:xfrm>
            <a:off x="10699123" y="3686579"/>
            <a:ext cx="2047708" cy="400110"/>
          </a:xfrm>
          <a:prstGeom prst="rect">
            <a:avLst/>
          </a:prstGeom>
          <a:noFill/>
        </p:spPr>
        <p:txBody>
          <a:bodyPr wrap="square" rtlCol="0">
            <a:spAutoFit/>
          </a:bodyPr>
          <a:lstStyle/>
          <a:p>
            <a:r>
              <a:rPr lang="en-US" sz="2000" b="1" dirty="0">
                <a:solidFill>
                  <a:schemeClr val="bg1"/>
                </a:solidFill>
                <a:latin typeface="Myriad Pro" panose="020B0503030403020204" charset="0"/>
              </a:rPr>
              <a:t>Sickle RBC</a:t>
            </a:r>
          </a:p>
        </p:txBody>
      </p:sp>
      <p:cxnSp>
        <p:nvCxnSpPr>
          <p:cNvPr id="15" name="Straight Arrow Connector 14"/>
          <p:cNvCxnSpPr/>
          <p:nvPr/>
        </p:nvCxnSpPr>
        <p:spPr>
          <a:xfrm flipH="1">
            <a:off x="9842094" y="3373691"/>
            <a:ext cx="635803" cy="5422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6" name="TextBox 15"/>
          <p:cNvSpPr txBox="1"/>
          <p:nvPr/>
        </p:nvSpPr>
        <p:spPr>
          <a:xfrm>
            <a:off x="10411598" y="3126341"/>
            <a:ext cx="2047708" cy="400110"/>
          </a:xfrm>
          <a:prstGeom prst="rect">
            <a:avLst/>
          </a:prstGeom>
          <a:noFill/>
        </p:spPr>
        <p:txBody>
          <a:bodyPr wrap="square" rtlCol="0">
            <a:spAutoFit/>
          </a:bodyPr>
          <a:lstStyle/>
          <a:p>
            <a:r>
              <a:rPr lang="en-US" sz="2000" b="1" dirty="0">
                <a:solidFill>
                  <a:schemeClr val="bg1"/>
                </a:solidFill>
                <a:latin typeface="Myriad Pro" panose="020B0503030403020204" charset="0"/>
              </a:rPr>
              <a:t>Normal RBC</a:t>
            </a:r>
          </a:p>
        </p:txBody>
      </p:sp>
      <p:sp>
        <p:nvSpPr>
          <p:cNvPr id="14" name="TextBox 13"/>
          <p:cNvSpPr txBox="1"/>
          <p:nvPr/>
        </p:nvSpPr>
        <p:spPr>
          <a:xfrm>
            <a:off x="6999643" y="6107853"/>
            <a:ext cx="4435809" cy="307777"/>
          </a:xfrm>
          <a:prstGeom prst="rect">
            <a:avLst/>
          </a:prstGeom>
          <a:noFill/>
        </p:spPr>
        <p:txBody>
          <a:bodyPr wrap="square" rtlCol="0">
            <a:spAutoFit/>
          </a:bodyPr>
          <a:lstStyle/>
          <a:p>
            <a:r>
              <a:rPr lang="en-US" sz="1400" dirty="0">
                <a:latin typeface="Myriad Pro" panose="020B0503030403020204" charset="0"/>
              </a:rPr>
              <a:t>Doc4: Sickle cell anemia in 3D illustration by M. Ouaidat</a:t>
            </a:r>
          </a:p>
        </p:txBody>
      </p:sp>
      <p:sp>
        <p:nvSpPr>
          <p:cNvPr id="12" name="Rectangle 7">
            <a:extLst>
              <a:ext uri="{FF2B5EF4-FFF2-40B4-BE49-F238E27FC236}">
                <a16:creationId xmlns:a16="http://schemas.microsoft.com/office/drawing/2014/main" id="{3BF526A5-2512-49EB-AEFC-C9D051C5AE3F}"/>
              </a:ext>
            </a:extLst>
          </p:cNvPr>
          <p:cNvSpPr/>
          <p:nvPr/>
        </p:nvSpPr>
        <p:spPr>
          <a:xfrm rot="2502154">
            <a:off x="298525" y="2510215"/>
            <a:ext cx="347384" cy="911995"/>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1">
              <a:lumMod val="20000"/>
              <a:lumOff val="80000"/>
            </a:schemeClr>
          </a:solidFill>
          <a:ln w="12700" cap="flat" cmpd="sng" algn="ctr">
            <a:solidFill>
              <a:srgbClr val="0097D7"/>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8" name="Subtitle 2">
            <a:extLst>
              <a:ext uri="{FF2B5EF4-FFF2-40B4-BE49-F238E27FC236}">
                <a16:creationId xmlns:a16="http://schemas.microsoft.com/office/drawing/2014/main" id="{655D1184-17FD-D34E-B226-D56D0AB3A998}"/>
              </a:ext>
            </a:extLst>
          </p:cNvPr>
          <p:cNvSpPr txBox="1">
            <a:spLocks/>
          </p:cNvSpPr>
          <p:nvPr/>
        </p:nvSpPr>
        <p:spPr>
          <a:xfrm>
            <a:off x="2921844" y="6558894"/>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12987475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fade">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fade">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fade">
                                      <p:cBhvr>
                                        <p:cTn id="22" dur="500"/>
                                        <p:tgtEl>
                                          <p:spTgt spid="1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animEffect transition="in" filter="fade">
                                      <p:cBhvr>
                                        <p:cTn id="27" dur="500"/>
                                        <p:tgtEl>
                                          <p:spTgt spid="1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
                                            <p:txEl>
                                              <p:pRg st="4" end="4"/>
                                            </p:txEl>
                                          </p:spTgt>
                                        </p:tgtEl>
                                        <p:attrNameLst>
                                          <p:attrName>style.visibility</p:attrName>
                                        </p:attrNameLst>
                                      </p:cBhvr>
                                      <p:to>
                                        <p:strVal val="visible"/>
                                      </p:to>
                                    </p:set>
                                    <p:animEffect transition="in" filter="fade">
                                      <p:cBhvr>
                                        <p:cTn id="32" dur="500"/>
                                        <p:tgtEl>
                                          <p:spTgt spid="1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
                                            <p:txEl>
                                              <p:pRg st="5" end="5"/>
                                            </p:txEl>
                                          </p:spTgt>
                                        </p:tgtEl>
                                        <p:attrNameLst>
                                          <p:attrName>style.visibility</p:attrName>
                                        </p:attrNameLst>
                                      </p:cBhvr>
                                      <p:to>
                                        <p:strVal val="visible"/>
                                      </p:to>
                                    </p:set>
                                    <p:animEffect transition="in" filter="fade">
                                      <p:cBhvr>
                                        <p:cTn id="37" dur="5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238">
            <a:extLst>
              <a:ext uri="{FF2B5EF4-FFF2-40B4-BE49-F238E27FC236}">
                <a16:creationId xmlns:a16="http://schemas.microsoft.com/office/drawing/2014/main" id="{CD3B25ED-F54B-424D-BBF1-6780A3737C07}"/>
              </a:ext>
            </a:extLst>
          </p:cNvPr>
          <p:cNvSpPr txBox="1"/>
          <p:nvPr/>
        </p:nvSpPr>
        <p:spPr>
          <a:xfrm>
            <a:off x="654576" y="927652"/>
            <a:ext cx="11628583" cy="1446550"/>
          </a:xfrm>
          <a:prstGeom prst="rect">
            <a:avLst/>
          </a:prstGeom>
          <a:noFill/>
        </p:spPr>
        <p:txBody>
          <a:bodyPr wrap="square" rtlCol="0">
            <a:spAutoFit/>
          </a:bodyPr>
          <a:lstStyle/>
          <a:p>
            <a:r>
              <a:rPr lang="en-US" sz="2200" dirty="0">
                <a:latin typeface="Myriad Pro" panose="020B0503030403020204" charset="0"/>
                <a:cs typeface="Times New Roman" panose="02020603050405020304" pitchFamily="18" charset="0"/>
              </a:rPr>
              <a:t>Gene mutation can be </a:t>
            </a:r>
            <a:r>
              <a:rPr lang="en-US" sz="2200" b="1" dirty="0">
                <a:latin typeface="Myriad Pro" panose="020B0503030403020204" charset="0"/>
                <a:cs typeface="Times New Roman" panose="02020603050405020304" pitchFamily="18" charset="0"/>
              </a:rPr>
              <a:t>substitution</a:t>
            </a:r>
            <a:r>
              <a:rPr lang="en-US" sz="2200" dirty="0">
                <a:latin typeface="Myriad Pro" panose="020B0503030403020204" charset="0"/>
                <a:cs typeface="Times New Roman" panose="02020603050405020304" pitchFamily="18" charset="0"/>
              </a:rPr>
              <a:t> when one nucleotide in the DNA sequence is replaced by another one, or </a:t>
            </a:r>
            <a:r>
              <a:rPr lang="en-US" sz="2200" b="1" dirty="0">
                <a:latin typeface="Myriad Pro" panose="020B0503030403020204" charset="0"/>
                <a:cs typeface="Times New Roman" panose="02020603050405020304" pitchFamily="18" charset="0"/>
              </a:rPr>
              <a:t>deletion</a:t>
            </a:r>
            <a:r>
              <a:rPr lang="en-US" sz="2200" dirty="0">
                <a:latin typeface="Myriad Pro" panose="020B0503030403020204" charset="0"/>
                <a:cs typeface="Times New Roman" panose="02020603050405020304" pitchFamily="18" charset="0"/>
              </a:rPr>
              <a:t> when one nucleotide is deleted, or </a:t>
            </a:r>
            <a:r>
              <a:rPr lang="en-US" sz="2200" b="1" dirty="0">
                <a:latin typeface="Myriad Pro" panose="020B0503030403020204" charset="0"/>
                <a:cs typeface="Times New Roman" panose="02020603050405020304" pitchFamily="18" charset="0"/>
              </a:rPr>
              <a:t>insertion</a:t>
            </a:r>
            <a:r>
              <a:rPr lang="en-US" sz="2200" dirty="0">
                <a:latin typeface="Myriad Pro" panose="020B0503030403020204" charset="0"/>
                <a:cs typeface="Times New Roman" panose="02020603050405020304" pitchFamily="18" charset="0"/>
              </a:rPr>
              <a:t> when one nucleotide is inserted. Mutation which affects one nucleotide is said to be “</a:t>
            </a:r>
            <a:r>
              <a:rPr lang="en-US" sz="2200" b="1" dirty="0">
                <a:latin typeface="Myriad Pro" panose="020B0503030403020204" charset="0"/>
                <a:cs typeface="Times New Roman" panose="02020603050405020304" pitchFamily="18" charset="0"/>
              </a:rPr>
              <a:t>point mutation</a:t>
            </a:r>
            <a:r>
              <a:rPr lang="en-US" sz="2200" dirty="0">
                <a:latin typeface="Myriad Pro" panose="020B0503030403020204" charset="0"/>
                <a:cs typeface="Times New Roman" panose="02020603050405020304" pitchFamily="18" charset="0"/>
              </a:rPr>
              <a:t>”, while it is a “</a:t>
            </a:r>
            <a:r>
              <a:rPr lang="en-US" sz="2200" b="1" dirty="0">
                <a:latin typeface="Myriad Pro" panose="020B0503030403020204" charset="0"/>
                <a:cs typeface="Times New Roman" panose="02020603050405020304" pitchFamily="18" charset="0"/>
              </a:rPr>
              <a:t>stretch mutation</a:t>
            </a:r>
            <a:r>
              <a:rPr lang="en-US" sz="2200" dirty="0">
                <a:latin typeface="Myriad Pro" panose="020B0503030403020204" charset="0"/>
                <a:cs typeface="Times New Roman" panose="02020603050405020304" pitchFamily="18" charset="0"/>
              </a:rPr>
              <a:t>” when it affects hundreds or thousands of nucleotides. </a:t>
            </a:r>
            <a:endParaRPr lang="en-US" sz="2200" dirty="0">
              <a:latin typeface="Myriad Pro" panose="020B0503030403020204" charset="0"/>
            </a:endParaRPr>
          </a:p>
        </p:txBody>
      </p:sp>
      <p:sp>
        <p:nvSpPr>
          <p:cNvPr id="11" name="Title 1">
            <a:extLst>
              <a:ext uri="{FF2B5EF4-FFF2-40B4-BE49-F238E27FC236}">
                <a16:creationId xmlns:a16="http://schemas.microsoft.com/office/drawing/2014/main" id="{C5A4E74D-3A98-3349-A32A-5D0ED8A3FE72}"/>
              </a:ext>
            </a:extLst>
          </p:cNvPr>
          <p:cNvSpPr txBox="1">
            <a:spLocks/>
          </p:cNvSpPr>
          <p:nvPr/>
        </p:nvSpPr>
        <p:spPr>
          <a:xfrm>
            <a:off x="854433" y="7699"/>
            <a:ext cx="10916041" cy="913327"/>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lvl="0" defTabSz="914400">
              <a:lnSpc>
                <a:spcPct val="100000"/>
              </a:lnSpc>
              <a:spcBef>
                <a:spcPts val="0"/>
              </a:spcBef>
              <a:defRPr/>
            </a:pPr>
            <a:r>
              <a:rPr lang="en-US" sz="3600" b="1" cap="all" dirty="0">
                <a:solidFill>
                  <a:srgbClr val="0097D7"/>
                </a:solidFill>
                <a:latin typeface="Myriad Pro" panose="020B0503030403020204" pitchFamily="34" charset="0"/>
                <a:ea typeface="Open Sans" panose="020B0606030504020204" pitchFamily="34" charset="0"/>
                <a:cs typeface="Open Sans" panose="020B0606030504020204" pitchFamily="34" charset="0"/>
              </a:rPr>
              <a:t>What are the types of gene mutation?</a:t>
            </a:r>
          </a:p>
        </p:txBody>
      </p:sp>
      <p:sp>
        <p:nvSpPr>
          <p:cNvPr id="13" name="CuadroTexto 238">
            <a:extLst>
              <a:ext uri="{FF2B5EF4-FFF2-40B4-BE49-F238E27FC236}">
                <a16:creationId xmlns:a16="http://schemas.microsoft.com/office/drawing/2014/main" id="{CD3B25ED-F54B-424D-BBF1-6780A3737C07}"/>
              </a:ext>
            </a:extLst>
          </p:cNvPr>
          <p:cNvSpPr txBox="1"/>
          <p:nvPr/>
        </p:nvSpPr>
        <p:spPr>
          <a:xfrm>
            <a:off x="1015415" y="3364350"/>
            <a:ext cx="6847041" cy="1569660"/>
          </a:xfrm>
          <a:prstGeom prst="rect">
            <a:avLst/>
          </a:prstGeom>
          <a:ln w="19050">
            <a:solidFill>
              <a:schemeClr val="bg1"/>
            </a:solidFill>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2400" b="1" dirty="0">
                <a:solidFill>
                  <a:schemeClr val="accent5">
                    <a:lumMod val="75000"/>
                  </a:schemeClr>
                </a:solidFill>
                <a:latin typeface="Myriad Pro" panose="020B0503030403020204" charset="0"/>
              </a:rPr>
              <a:t>2- List the three types of gene mutation.</a:t>
            </a:r>
          </a:p>
          <a:p>
            <a:pPr marL="684213" indent="-342900">
              <a:buFont typeface="Arial" panose="020B0604020202020204" pitchFamily="34" charset="0"/>
              <a:buChar char="•"/>
            </a:pPr>
            <a:r>
              <a:rPr lang="en-US" sz="2400" dirty="0">
                <a:latin typeface="Myriad Pro"/>
              </a:rPr>
              <a:t>Substitution mutation.</a:t>
            </a:r>
          </a:p>
          <a:p>
            <a:pPr marL="684213" indent="-342900">
              <a:buFont typeface="Arial" panose="020B0604020202020204" pitchFamily="34" charset="0"/>
              <a:buChar char="•"/>
            </a:pPr>
            <a:r>
              <a:rPr lang="en-US" sz="2400" dirty="0">
                <a:latin typeface="Myriad Pro"/>
              </a:rPr>
              <a:t>Deletion mutation.</a:t>
            </a:r>
          </a:p>
          <a:p>
            <a:pPr marL="684213" indent="-342900">
              <a:buFont typeface="Arial" panose="020B0604020202020204" pitchFamily="34" charset="0"/>
              <a:buChar char="•"/>
            </a:pPr>
            <a:r>
              <a:rPr lang="en-US" sz="2400" dirty="0">
                <a:latin typeface="Myriad Pro"/>
              </a:rPr>
              <a:t>Insertion mutation.</a:t>
            </a:r>
          </a:p>
        </p:txBody>
      </p:sp>
      <p:pic>
        <p:nvPicPr>
          <p:cNvPr id="7" name="DNA animated for holo0001-025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996652" y="2374201"/>
            <a:ext cx="5049868" cy="3655259"/>
          </a:xfrm>
          <a:prstGeom prst="ellipse">
            <a:avLst/>
          </a:prstGeom>
          <a:ln>
            <a:noFill/>
          </a:ln>
          <a:effectLst>
            <a:softEdge rad="112500"/>
          </a:effectLst>
        </p:spPr>
      </p:pic>
      <p:sp>
        <p:nvSpPr>
          <p:cNvPr id="20" name="TextBox 19"/>
          <p:cNvSpPr txBox="1"/>
          <p:nvPr/>
        </p:nvSpPr>
        <p:spPr>
          <a:xfrm>
            <a:off x="7682109" y="5979078"/>
            <a:ext cx="4297455" cy="307777"/>
          </a:xfrm>
          <a:prstGeom prst="rect">
            <a:avLst/>
          </a:prstGeom>
          <a:noFill/>
        </p:spPr>
        <p:txBody>
          <a:bodyPr wrap="square" rtlCol="0">
            <a:spAutoFit/>
          </a:bodyPr>
          <a:lstStyle/>
          <a:p>
            <a:r>
              <a:rPr lang="en-US" sz="1400" dirty="0">
                <a:latin typeface="Myriad Pro" panose="020B0503030403020204" charset="0"/>
              </a:rPr>
              <a:t>Doc5: DNA molecule in 3D animation  by M. Ouaidat</a:t>
            </a:r>
          </a:p>
        </p:txBody>
      </p:sp>
      <p:sp>
        <p:nvSpPr>
          <p:cNvPr id="8" name="Rectangle 7">
            <a:extLst>
              <a:ext uri="{FF2B5EF4-FFF2-40B4-BE49-F238E27FC236}">
                <a16:creationId xmlns:a16="http://schemas.microsoft.com/office/drawing/2014/main" id="{3BF526A5-2512-49EB-AEFC-C9D051C5AE3F}"/>
              </a:ext>
            </a:extLst>
          </p:cNvPr>
          <p:cNvSpPr/>
          <p:nvPr/>
        </p:nvSpPr>
        <p:spPr>
          <a:xfrm rot="3085947">
            <a:off x="748737" y="2685825"/>
            <a:ext cx="347384" cy="911995"/>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1">
              <a:lumMod val="20000"/>
              <a:lumOff val="80000"/>
            </a:schemeClr>
          </a:solidFill>
          <a:ln w="12700" cap="flat" cmpd="sng" algn="ctr">
            <a:solidFill>
              <a:srgbClr val="0097D7"/>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286"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 name="Subtitle 2">
            <a:extLst>
              <a:ext uri="{FF2B5EF4-FFF2-40B4-BE49-F238E27FC236}">
                <a16:creationId xmlns:a16="http://schemas.microsoft.com/office/drawing/2014/main" id="{655D1184-17FD-D34E-B226-D56D0AB3A998}"/>
              </a:ext>
            </a:extLst>
          </p:cNvPr>
          <p:cNvSpPr txBox="1">
            <a:spLocks/>
          </p:cNvSpPr>
          <p:nvPr/>
        </p:nvSpPr>
        <p:spPr>
          <a:xfrm>
            <a:off x="3060389" y="6597213"/>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Tree>
    <p:extLst>
      <p:ext uri="{BB962C8B-B14F-4D97-AF65-F5344CB8AC3E}">
        <p14:creationId xmlns:p14="http://schemas.microsoft.com/office/powerpoint/2010/main" val="2023515334"/>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417"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Effect transition="in" filter="fade">
                                      <p:cBhvr>
                                        <p:cTn id="16" dur="500"/>
                                        <p:tgtEl>
                                          <p:spTgt spid="1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
                                            <p:txEl>
                                              <p:pRg st="1" end="1"/>
                                            </p:txEl>
                                          </p:spTgt>
                                        </p:tgtEl>
                                        <p:attrNameLst>
                                          <p:attrName>style.visibility</p:attrName>
                                        </p:attrNameLst>
                                      </p:cBhvr>
                                      <p:to>
                                        <p:strVal val="visible"/>
                                      </p:to>
                                    </p:set>
                                    <p:animEffect transition="in" filter="fade">
                                      <p:cBhvr>
                                        <p:cTn id="21" dur="500"/>
                                        <p:tgtEl>
                                          <p:spTgt spid="13">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
                                            <p:txEl>
                                              <p:pRg st="2" end="2"/>
                                            </p:txEl>
                                          </p:spTgt>
                                        </p:tgtEl>
                                        <p:attrNameLst>
                                          <p:attrName>style.visibility</p:attrName>
                                        </p:attrNameLst>
                                      </p:cBhvr>
                                      <p:to>
                                        <p:strVal val="visible"/>
                                      </p:to>
                                    </p:set>
                                    <p:animEffect transition="in" filter="fade">
                                      <p:cBhvr>
                                        <p:cTn id="26" dur="500"/>
                                        <p:tgtEl>
                                          <p:spTgt spid="1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
                                            <p:txEl>
                                              <p:pRg st="3" end="3"/>
                                            </p:txEl>
                                          </p:spTgt>
                                        </p:tgtEl>
                                        <p:attrNameLst>
                                          <p:attrName>style.visibility</p:attrName>
                                        </p:attrNameLst>
                                      </p:cBhvr>
                                      <p:to>
                                        <p:strVal val="visible"/>
                                      </p:to>
                                    </p:set>
                                    <p:animEffect transition="in" filter="fade">
                                      <p:cBhvr>
                                        <p:cTn id="31" dur="5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7"/>
                </p:tgtEl>
              </p:cMediaNode>
            </p:video>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flipH="1">
            <a:off x="520017" y="1489587"/>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3" name="Rectangle 2"/>
          <p:cNvSpPr/>
          <p:nvPr/>
        </p:nvSpPr>
        <p:spPr>
          <a:xfrm flipH="1">
            <a:off x="1040036" y="1489586"/>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 name="Rectangle 3"/>
          <p:cNvSpPr/>
          <p:nvPr/>
        </p:nvSpPr>
        <p:spPr>
          <a:xfrm flipH="1">
            <a:off x="1560055"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5" name="Rectangle 4"/>
          <p:cNvSpPr/>
          <p:nvPr/>
        </p:nvSpPr>
        <p:spPr>
          <a:xfrm flipH="1">
            <a:off x="2080074" y="1504335"/>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6" name="Rectangle 5"/>
          <p:cNvSpPr/>
          <p:nvPr/>
        </p:nvSpPr>
        <p:spPr>
          <a:xfrm flipH="1">
            <a:off x="2600093" y="1489586"/>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7" name="Rectangle 6"/>
          <p:cNvSpPr/>
          <p:nvPr/>
        </p:nvSpPr>
        <p:spPr>
          <a:xfrm flipH="1">
            <a:off x="3196584" y="1509711"/>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8" name="Rectangle 7"/>
          <p:cNvSpPr/>
          <p:nvPr/>
        </p:nvSpPr>
        <p:spPr>
          <a:xfrm flipH="1">
            <a:off x="3708399" y="1504335"/>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220214" y="15043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732029" y="1489585"/>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11" name="CuadroTexto 238">
            <a:extLst>
              <a:ext uri="{FF2B5EF4-FFF2-40B4-BE49-F238E27FC236}">
                <a16:creationId xmlns:a16="http://schemas.microsoft.com/office/drawing/2014/main" id="{CD3B25ED-F54B-424D-BBF1-6780A3737C07}"/>
              </a:ext>
            </a:extLst>
          </p:cNvPr>
          <p:cNvSpPr txBox="1"/>
          <p:nvPr/>
        </p:nvSpPr>
        <p:spPr>
          <a:xfrm>
            <a:off x="761022" y="261835"/>
            <a:ext cx="11171669" cy="769441"/>
          </a:xfrm>
          <a:prstGeom prst="rect">
            <a:avLst/>
          </a:prstGeom>
          <a:noFill/>
        </p:spPr>
        <p:txBody>
          <a:bodyPr wrap="square" lIns="91440" tIns="45720" rIns="91440" bIns="45720" rtlCol="0" anchor="t">
            <a:spAutoFit/>
          </a:bodyPr>
          <a:lstStyle/>
          <a:p>
            <a:r>
              <a:rPr lang="en-US" sz="2200" dirty="0">
                <a:latin typeface="Myriad Pro"/>
                <a:cs typeface="Times New Roman"/>
              </a:rPr>
              <a:t>Documents 6a and 6b  show  respectively a part of the non transcribed DNA sequence of a normal gene and that of a mutated gene.</a:t>
            </a:r>
          </a:p>
        </p:txBody>
      </p:sp>
      <p:sp>
        <p:nvSpPr>
          <p:cNvPr id="12" name="Rectangle 11"/>
          <p:cNvSpPr/>
          <p:nvPr/>
        </p:nvSpPr>
        <p:spPr>
          <a:xfrm flipH="1">
            <a:off x="7043428" y="148958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3" name="Rectangle 12"/>
          <p:cNvSpPr/>
          <p:nvPr/>
        </p:nvSpPr>
        <p:spPr>
          <a:xfrm flipH="1">
            <a:off x="7563447" y="148958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4" name="Rectangle 13"/>
          <p:cNvSpPr/>
          <p:nvPr/>
        </p:nvSpPr>
        <p:spPr>
          <a:xfrm flipH="1">
            <a:off x="8083466"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15" name="Rectangle 14"/>
          <p:cNvSpPr/>
          <p:nvPr/>
        </p:nvSpPr>
        <p:spPr>
          <a:xfrm flipH="1">
            <a:off x="8603485" y="1504333"/>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16" name="Rectangle 15"/>
          <p:cNvSpPr/>
          <p:nvPr/>
        </p:nvSpPr>
        <p:spPr>
          <a:xfrm flipH="1">
            <a:off x="9123504" y="1489584"/>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8" name="Rectangle 17"/>
          <p:cNvSpPr/>
          <p:nvPr/>
        </p:nvSpPr>
        <p:spPr>
          <a:xfrm flipH="1">
            <a:off x="10231810" y="1504333"/>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9" name="Rectangle 18"/>
          <p:cNvSpPr/>
          <p:nvPr/>
        </p:nvSpPr>
        <p:spPr>
          <a:xfrm flipH="1">
            <a:off x="10743625" y="150433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20" name="Rectangle 19"/>
          <p:cNvSpPr/>
          <p:nvPr/>
        </p:nvSpPr>
        <p:spPr>
          <a:xfrm flipH="1">
            <a:off x="11255440" y="1489583"/>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21" name="TextBox 20"/>
          <p:cNvSpPr txBox="1"/>
          <p:nvPr/>
        </p:nvSpPr>
        <p:spPr>
          <a:xfrm>
            <a:off x="307136" y="2234078"/>
            <a:ext cx="5442500" cy="307777"/>
          </a:xfrm>
          <a:prstGeom prst="rect">
            <a:avLst/>
          </a:prstGeom>
          <a:noFill/>
        </p:spPr>
        <p:txBody>
          <a:bodyPr wrap="square" rtlCol="0">
            <a:spAutoFit/>
          </a:bodyPr>
          <a:lstStyle/>
          <a:p>
            <a:r>
              <a:rPr lang="en-US" sz="1400" dirty="0">
                <a:latin typeface="Myriad Pro" panose="020B0503030403020204" charset="0"/>
              </a:rPr>
              <a:t>Doc 6a: Part of the non transcribed DNA sequence of a normal gene.</a:t>
            </a:r>
          </a:p>
        </p:txBody>
      </p:sp>
      <p:sp>
        <p:nvSpPr>
          <p:cNvPr id="22" name="TextBox 21"/>
          <p:cNvSpPr txBox="1"/>
          <p:nvPr/>
        </p:nvSpPr>
        <p:spPr>
          <a:xfrm>
            <a:off x="6747164" y="2199962"/>
            <a:ext cx="5320145" cy="307777"/>
          </a:xfrm>
          <a:prstGeom prst="rect">
            <a:avLst/>
          </a:prstGeom>
          <a:noFill/>
        </p:spPr>
        <p:txBody>
          <a:bodyPr wrap="square" rtlCol="0">
            <a:spAutoFit/>
          </a:bodyPr>
          <a:lstStyle/>
          <a:p>
            <a:r>
              <a:rPr lang="en-US" sz="1400" dirty="0">
                <a:latin typeface="Myriad Pro" panose="020B0503030403020204" charset="0"/>
              </a:rPr>
              <a:t>Doc 6b: Part of the non transcribed DNA sequence of a mutant gene.</a:t>
            </a:r>
          </a:p>
        </p:txBody>
      </p:sp>
      <p:sp>
        <p:nvSpPr>
          <p:cNvPr id="23" name="Oval 22"/>
          <p:cNvSpPr/>
          <p:nvPr/>
        </p:nvSpPr>
        <p:spPr>
          <a:xfrm>
            <a:off x="326163" y="565583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4" name="Oval 23"/>
          <p:cNvSpPr/>
          <p:nvPr/>
        </p:nvSpPr>
        <p:spPr>
          <a:xfrm>
            <a:off x="2080074" y="5655832"/>
            <a:ext cx="869718" cy="79248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Glu</a:t>
            </a:r>
            <a:endParaRPr lang="en-US" sz="2400" dirty="0"/>
          </a:p>
        </p:txBody>
      </p:sp>
      <p:sp>
        <p:nvSpPr>
          <p:cNvPr id="25" name="Oval 24"/>
          <p:cNvSpPr/>
          <p:nvPr/>
        </p:nvSpPr>
        <p:spPr>
          <a:xfrm>
            <a:off x="3833985" y="565583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427840" y="6067312"/>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Oval 26"/>
          <p:cNvSpPr/>
          <p:nvPr/>
        </p:nvSpPr>
        <p:spPr>
          <a:xfrm>
            <a:off x="7234864" y="5655832"/>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8" name="Oval 27"/>
          <p:cNvSpPr/>
          <p:nvPr/>
        </p:nvSpPr>
        <p:spPr>
          <a:xfrm>
            <a:off x="8988775" y="5655832"/>
            <a:ext cx="869718" cy="79248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t>Val</a:t>
            </a:r>
          </a:p>
        </p:txBody>
      </p:sp>
      <p:sp>
        <p:nvSpPr>
          <p:cNvPr id="29" name="Oval 28"/>
          <p:cNvSpPr/>
          <p:nvPr/>
        </p:nvSpPr>
        <p:spPr>
          <a:xfrm>
            <a:off x="10742686" y="5655832"/>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30" name="Arc 29"/>
          <p:cNvSpPr/>
          <p:nvPr/>
        </p:nvSpPr>
        <p:spPr>
          <a:xfrm>
            <a:off x="8362982" y="6064978"/>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a:off x="-321694" y="6025540"/>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2" name="Arc 31"/>
          <p:cNvSpPr/>
          <p:nvPr/>
        </p:nvSpPr>
        <p:spPr>
          <a:xfrm>
            <a:off x="6567200" y="6028505"/>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Rectangle 32"/>
          <p:cNvSpPr/>
          <p:nvPr/>
        </p:nvSpPr>
        <p:spPr>
          <a:xfrm>
            <a:off x="383458" y="1340927"/>
            <a:ext cx="11399368" cy="820228"/>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233593" y="2701175"/>
            <a:ext cx="11699098" cy="404564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248728" y="2562528"/>
            <a:ext cx="11353564" cy="4185761"/>
          </a:xfrm>
          <a:prstGeom prst="rect">
            <a:avLst/>
          </a:prstGeom>
          <a:ln>
            <a:solidFill>
              <a:schemeClr val="bg1"/>
            </a:solidFill>
          </a:ln>
        </p:spPr>
        <p:txBody>
          <a:bodyPr wrap="square" lIns="91440" tIns="45720" rIns="91440" bIns="45720" anchor="t">
            <a:spAutoFit/>
          </a:bodyPr>
          <a:lstStyle/>
          <a:p>
            <a:r>
              <a:rPr lang="en-US" sz="2200" b="1" dirty="0">
                <a:solidFill>
                  <a:schemeClr val="accent5">
                    <a:lumMod val="75000"/>
                  </a:schemeClr>
                </a:solidFill>
                <a:latin typeface="Myriad Pro" panose="020B0503030403020204" charset="0"/>
                <a:cs typeface="Times New Roman" panose="02020603050405020304" pitchFamily="18" charset="0"/>
              </a:rPr>
              <a:t>3-  Name  the mutation represented in the above document.</a:t>
            </a:r>
          </a:p>
          <a:p>
            <a:pPr indent="396875"/>
            <a:r>
              <a:rPr lang="en-US" sz="2200" dirty="0">
                <a:latin typeface="Myriad Pro"/>
                <a:cs typeface="Times New Roman"/>
              </a:rPr>
              <a:t>Mutation by substitution.</a:t>
            </a:r>
          </a:p>
          <a:p>
            <a:pPr marL="396875" indent="-396875"/>
            <a:r>
              <a:rPr lang="en-US" sz="2200" b="1" dirty="0">
                <a:solidFill>
                  <a:schemeClr val="accent5">
                    <a:lumMod val="75000"/>
                  </a:schemeClr>
                </a:solidFill>
                <a:latin typeface="Myriad Pro"/>
                <a:cs typeface="Times New Roman"/>
              </a:rPr>
              <a:t>4- Determine, referring to the genetic code table, the amino acids sequence for each of the non transcribed DNA sequence of the normal and mutated genes.</a:t>
            </a:r>
          </a:p>
          <a:p>
            <a:r>
              <a:rPr lang="en-US" dirty="0">
                <a:latin typeface="Myriad Pro" panose="020B0503030403020204" charset="0"/>
                <a:cs typeface="Times New Roman" panose="02020603050405020304" pitchFamily="18" charset="0"/>
              </a:rPr>
              <a:t>  mRNA is identical to the non transcribed DNA strand but T is replaced by U.</a:t>
            </a:r>
          </a:p>
          <a:p>
            <a:r>
              <a:rPr lang="en-US" sz="2000" dirty="0">
                <a:latin typeface="Myriad Pro" panose="020B0503030403020204" charset="0"/>
                <a:cs typeface="Times New Roman" panose="02020603050405020304" pitchFamily="18" charset="0"/>
              </a:rPr>
              <a:t>mRNA of normal gene                                                                              mRNA of mutated gene </a:t>
            </a:r>
            <a:endParaRPr lang="en-US" sz="2200" dirty="0">
              <a:latin typeface="Myriad Pro" panose="020B0503030403020204" charset="0"/>
              <a:cs typeface="Times New Roman" panose="02020603050405020304" pitchFamily="18" charset="0"/>
            </a:endParaRPr>
          </a:p>
          <a:p>
            <a:endParaRPr lang="en-US" sz="2400" dirty="0">
              <a:latin typeface="Myriad Pro" panose="020B0503030403020204" charset="0"/>
              <a:cs typeface="Times New Roman" panose="02020603050405020304" pitchFamily="18" charset="0"/>
            </a:endParaRPr>
          </a:p>
          <a:p>
            <a:endParaRPr lang="en-US" sz="2400" dirty="0">
              <a:latin typeface="Myriad Pro" panose="020B0503030403020204" charset="0"/>
              <a:cs typeface="Times New Roman" panose="02020603050405020304" pitchFamily="18" charset="0"/>
            </a:endParaRPr>
          </a:p>
          <a:p>
            <a:r>
              <a:rPr lang="en-US" sz="2000" dirty="0">
                <a:latin typeface="Myriad Pro" panose="020B0503030403020204" charset="0"/>
                <a:cs typeface="Times New Roman" panose="02020603050405020304" pitchFamily="18" charset="0"/>
              </a:rPr>
              <a:t>Amino acids sequence					          Amino acids sequence</a:t>
            </a:r>
          </a:p>
          <a:p>
            <a:endParaRPr lang="en-US" sz="2400" b="1" dirty="0">
              <a:latin typeface="Myriad Pro" panose="020B0503030403020204" charset="0"/>
              <a:cs typeface="Times New Roman" panose="02020603050405020304" pitchFamily="18" charset="0"/>
            </a:endParaRPr>
          </a:p>
          <a:p>
            <a:endParaRPr lang="en-US" sz="2400" b="1" dirty="0">
              <a:latin typeface="Myriad Pro" panose="020B0503030403020204" charset="0"/>
              <a:cs typeface="Times New Roman" panose="02020603050405020304" pitchFamily="18" charset="0"/>
            </a:endParaRPr>
          </a:p>
          <a:p>
            <a:endParaRPr lang="en-US" sz="2400" b="1" dirty="0">
              <a:latin typeface="Myriad Pro" panose="020B0503030403020204" charset="0"/>
              <a:cs typeface="Times New Roman" panose="02020603050405020304" pitchFamily="18" charset="0"/>
            </a:endParaRPr>
          </a:p>
        </p:txBody>
      </p:sp>
      <p:sp>
        <p:nvSpPr>
          <p:cNvPr id="37" name="Subtitle 2">
            <a:extLst>
              <a:ext uri="{FF2B5EF4-FFF2-40B4-BE49-F238E27FC236}">
                <a16:creationId xmlns:a16="http://schemas.microsoft.com/office/drawing/2014/main" id="{655D1184-17FD-D34E-B226-D56D0AB3A998}"/>
              </a:ext>
            </a:extLst>
          </p:cNvPr>
          <p:cNvSpPr txBox="1">
            <a:spLocks/>
          </p:cNvSpPr>
          <p:nvPr/>
        </p:nvSpPr>
        <p:spPr>
          <a:xfrm>
            <a:off x="3018102" y="6616282"/>
            <a:ext cx="9022018" cy="21698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38" name="Rectangle 37"/>
          <p:cNvSpPr/>
          <p:nvPr/>
        </p:nvSpPr>
        <p:spPr>
          <a:xfrm flipH="1">
            <a:off x="9123504" y="-1296368"/>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39" name="Rectangle 38"/>
          <p:cNvSpPr/>
          <p:nvPr/>
        </p:nvSpPr>
        <p:spPr>
          <a:xfrm flipH="1">
            <a:off x="341535" y="460995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0" name="Rectangle 39"/>
          <p:cNvSpPr/>
          <p:nvPr/>
        </p:nvSpPr>
        <p:spPr>
          <a:xfrm flipH="1">
            <a:off x="861554" y="4609952"/>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1" name="Rectangle 40"/>
          <p:cNvSpPr/>
          <p:nvPr/>
        </p:nvSpPr>
        <p:spPr>
          <a:xfrm flipH="1">
            <a:off x="1381573" y="4624701"/>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42" name="Rectangle 41"/>
          <p:cNvSpPr/>
          <p:nvPr/>
        </p:nvSpPr>
        <p:spPr>
          <a:xfrm flipH="1">
            <a:off x="1901592" y="4624701"/>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43" name="Rectangle 42"/>
          <p:cNvSpPr/>
          <p:nvPr/>
        </p:nvSpPr>
        <p:spPr>
          <a:xfrm flipH="1">
            <a:off x="2421611" y="4609952"/>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4" name="Rectangle 43"/>
          <p:cNvSpPr/>
          <p:nvPr/>
        </p:nvSpPr>
        <p:spPr>
          <a:xfrm flipH="1">
            <a:off x="3018102" y="4630077"/>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45" name="Rectangle 44"/>
          <p:cNvSpPr/>
          <p:nvPr/>
        </p:nvSpPr>
        <p:spPr>
          <a:xfrm flipH="1">
            <a:off x="3529917" y="4624701"/>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46" name="Rectangle 45"/>
          <p:cNvSpPr/>
          <p:nvPr/>
        </p:nvSpPr>
        <p:spPr>
          <a:xfrm flipH="1">
            <a:off x="4041732" y="4624701"/>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7" name="Rectangle 46"/>
          <p:cNvSpPr/>
          <p:nvPr/>
        </p:nvSpPr>
        <p:spPr>
          <a:xfrm flipH="1">
            <a:off x="4553547" y="4609951"/>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U</a:t>
            </a:r>
          </a:p>
        </p:txBody>
      </p:sp>
      <p:sp>
        <p:nvSpPr>
          <p:cNvPr id="48" name="Rectangle 47"/>
          <p:cNvSpPr/>
          <p:nvPr/>
        </p:nvSpPr>
        <p:spPr>
          <a:xfrm flipH="1">
            <a:off x="7122710" y="4589102"/>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9" name="Rectangle 48"/>
          <p:cNvSpPr/>
          <p:nvPr/>
        </p:nvSpPr>
        <p:spPr>
          <a:xfrm flipH="1">
            <a:off x="7642729" y="4589101"/>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50" name="Rectangle 49"/>
          <p:cNvSpPr/>
          <p:nvPr/>
        </p:nvSpPr>
        <p:spPr>
          <a:xfrm flipH="1">
            <a:off x="8162748" y="4603850"/>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51" name="Rectangle 50"/>
          <p:cNvSpPr/>
          <p:nvPr/>
        </p:nvSpPr>
        <p:spPr>
          <a:xfrm flipH="1">
            <a:off x="8682767" y="4603850"/>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54" name="Rectangle 53"/>
          <p:cNvSpPr/>
          <p:nvPr/>
        </p:nvSpPr>
        <p:spPr>
          <a:xfrm flipH="1">
            <a:off x="10311092" y="4603850"/>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55" name="Rectangle 54"/>
          <p:cNvSpPr/>
          <p:nvPr/>
        </p:nvSpPr>
        <p:spPr>
          <a:xfrm flipH="1">
            <a:off x="10822907" y="4603850"/>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56" name="Rectangle 55"/>
          <p:cNvSpPr/>
          <p:nvPr/>
        </p:nvSpPr>
        <p:spPr>
          <a:xfrm flipH="1">
            <a:off x="11334722" y="4589100"/>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U</a:t>
            </a:r>
          </a:p>
        </p:txBody>
      </p:sp>
      <p:sp>
        <p:nvSpPr>
          <p:cNvPr id="57" name="Rectangle 56"/>
          <p:cNvSpPr/>
          <p:nvPr/>
        </p:nvSpPr>
        <p:spPr>
          <a:xfrm flipH="1">
            <a:off x="9256514" y="4618628"/>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U</a:t>
            </a:r>
          </a:p>
        </p:txBody>
      </p:sp>
      <p:sp>
        <p:nvSpPr>
          <p:cNvPr id="58" name="Rectangle 57"/>
          <p:cNvSpPr/>
          <p:nvPr/>
        </p:nvSpPr>
        <p:spPr>
          <a:xfrm flipH="1">
            <a:off x="9719995" y="1511060"/>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59" name="Rectangle 58"/>
          <p:cNvSpPr/>
          <p:nvPr/>
        </p:nvSpPr>
        <p:spPr>
          <a:xfrm flipH="1">
            <a:off x="9776533" y="4624349"/>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Tree>
    <p:extLst>
      <p:ext uri="{BB962C8B-B14F-4D97-AF65-F5344CB8AC3E}">
        <p14:creationId xmlns:p14="http://schemas.microsoft.com/office/powerpoint/2010/main" val="22681630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4.375E-6 4.07407E-6 L 0.0013 -0.40625 " pathEditMode="relative" rAng="0" ptsTypes="AA">
                                          <p:cBhvr>
                                            <p:cTn id="6" dur="2000" fill="hold"/>
                                            <p:tgtEl>
                                              <p:spTgt spid="16"/>
                                            </p:tgtEl>
                                            <p:attrNameLst>
                                              <p:attrName>ppt_x</p:attrName>
                                              <p:attrName>ppt_y</p:attrName>
                                            </p:attrNameLst>
                                          </p:cBhvr>
                                          <p:rCtr x="65" y="-20324"/>
                                        </p:animMotion>
                                      </p:childTnLst>
                                    </p:cTn>
                                  </p:par>
                                </p:childTnLst>
                              </p:cTn>
                            </p:par>
                            <p:par>
                              <p:cTn id="7" fill="hold">
                                <p:stCondLst>
                                  <p:cond delay="2000"/>
                                </p:stCondLst>
                                <p:childTnLst>
                                  <p:par>
                                    <p:cTn id="8" presetID="42" presetClass="path" presetSubtype="0" accel="50000" fill="hold" grpId="0" nodeType="afterEffect" p14:presetBounceEnd="60000">
                                      <p:stCondLst>
                                        <p:cond delay="0"/>
                                      </p:stCondLst>
                                      <p:childTnLst>
                                        <p:animMotion origin="layout" path="M -6.25E-7 2.59259E-6 L 0.00313 0.40601 " pathEditMode="relative" rAng="0" ptsTypes="AA" p14:bounceEnd="60000">
                                          <p:cBhvr>
                                            <p:cTn id="9" dur="2000" fill="hold"/>
                                            <p:tgtEl>
                                              <p:spTgt spid="38"/>
                                            </p:tgtEl>
                                            <p:attrNameLst>
                                              <p:attrName>ppt_x</p:attrName>
                                              <p:attrName>ppt_y</p:attrName>
                                            </p:attrNameLst>
                                          </p:cBhvr>
                                          <p:rCtr x="221" y="20278"/>
                                        </p:animMotion>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5">
                                                <p:txEl>
                                                  <p:pRg st="0" end="0"/>
                                                </p:txEl>
                                              </p:spTgt>
                                            </p:tgtEl>
                                            <p:attrNameLst>
                                              <p:attrName>style.visibility</p:attrName>
                                            </p:attrNameLst>
                                          </p:cBhvr>
                                          <p:to>
                                            <p:strVal val="visible"/>
                                          </p:to>
                                        </p:set>
                                        <p:animEffect transition="in" filter="barn(inVertical)">
                                          <p:cBhvr>
                                            <p:cTn id="14" dur="500"/>
                                            <p:tgtEl>
                                              <p:spTgt spid="3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5">
                                                <p:txEl>
                                                  <p:pRg st="1" end="1"/>
                                                </p:txEl>
                                              </p:spTgt>
                                            </p:tgtEl>
                                            <p:attrNameLst>
                                              <p:attrName>style.visibility</p:attrName>
                                            </p:attrNameLst>
                                          </p:cBhvr>
                                          <p:to>
                                            <p:strVal val="visible"/>
                                          </p:to>
                                        </p:set>
                                        <p:animEffect transition="in" filter="barn(inVertical)">
                                          <p:cBhvr>
                                            <p:cTn id="19" dur="500"/>
                                            <p:tgtEl>
                                              <p:spTgt spid="35">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5">
                                                <p:txEl>
                                                  <p:pRg st="2" end="2"/>
                                                </p:txEl>
                                              </p:spTgt>
                                            </p:tgtEl>
                                            <p:attrNameLst>
                                              <p:attrName>style.visibility</p:attrName>
                                            </p:attrNameLst>
                                          </p:cBhvr>
                                          <p:to>
                                            <p:strVal val="visible"/>
                                          </p:to>
                                        </p:set>
                                        <p:animEffect transition="in" filter="barn(inVertical)">
                                          <p:cBhvr>
                                            <p:cTn id="24" dur="500"/>
                                            <p:tgtEl>
                                              <p:spTgt spid="3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5">
                                                <p:txEl>
                                                  <p:pRg st="3" end="3"/>
                                                </p:txEl>
                                              </p:spTgt>
                                            </p:tgtEl>
                                            <p:attrNameLst>
                                              <p:attrName>style.visibility</p:attrName>
                                            </p:attrNameLst>
                                          </p:cBhvr>
                                          <p:to>
                                            <p:strVal val="visible"/>
                                          </p:to>
                                        </p:set>
                                        <p:animEffect transition="in" filter="fade">
                                          <p:cBhvr>
                                            <p:cTn id="29" dur="500"/>
                                            <p:tgtEl>
                                              <p:spTgt spid="35">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5">
                                                <p:txEl>
                                                  <p:pRg st="4" end="4"/>
                                                </p:txEl>
                                              </p:spTgt>
                                            </p:tgtEl>
                                            <p:attrNameLst>
                                              <p:attrName>style.visibility</p:attrName>
                                            </p:attrNameLst>
                                          </p:cBhvr>
                                          <p:to>
                                            <p:strVal val="visible"/>
                                          </p:to>
                                        </p:set>
                                        <p:animEffect transition="in" filter="fade">
                                          <p:cBhvr>
                                            <p:cTn id="34" dur="500"/>
                                            <p:tgtEl>
                                              <p:spTgt spid="3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500"/>
                                            <p:tgtEl>
                                              <p:spTgt spid="4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500"/>
                                            <p:tgtEl>
                                              <p:spTgt spid="4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fade">
                                          <p:cBhvr>
                                            <p:cTn id="63" dur="500"/>
                                            <p:tgtEl>
                                              <p:spTgt spid="47"/>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8"/>
                                            </p:tgtEl>
                                            <p:attrNameLst>
                                              <p:attrName>style.visibility</p:attrName>
                                            </p:attrNameLst>
                                          </p:cBhvr>
                                          <p:to>
                                            <p:strVal val="visible"/>
                                          </p:to>
                                        </p:set>
                                        <p:animEffect transition="in" filter="fade">
                                          <p:cBhvr>
                                            <p:cTn id="68" dur="500"/>
                                            <p:tgtEl>
                                              <p:spTgt spid="4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49"/>
                                            </p:tgtEl>
                                            <p:attrNameLst>
                                              <p:attrName>style.visibility</p:attrName>
                                            </p:attrNameLst>
                                          </p:cBhvr>
                                          <p:to>
                                            <p:strVal val="visible"/>
                                          </p:to>
                                        </p:set>
                                        <p:animEffect transition="in" filter="fade">
                                          <p:cBhvr>
                                            <p:cTn id="71" dur="500"/>
                                            <p:tgtEl>
                                              <p:spTgt spid="4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0"/>
                                            </p:tgtEl>
                                            <p:attrNameLst>
                                              <p:attrName>style.visibility</p:attrName>
                                            </p:attrNameLst>
                                          </p:cBhvr>
                                          <p:to>
                                            <p:strVal val="visible"/>
                                          </p:to>
                                        </p:set>
                                        <p:animEffect transition="in" filter="fade">
                                          <p:cBhvr>
                                            <p:cTn id="74" dur="500"/>
                                            <p:tgtEl>
                                              <p:spTgt spid="50"/>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500"/>
                                            <p:tgtEl>
                                              <p:spTgt spid="5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7"/>
                                            </p:tgtEl>
                                            <p:attrNameLst>
                                              <p:attrName>style.visibility</p:attrName>
                                            </p:attrNameLst>
                                          </p:cBhvr>
                                          <p:to>
                                            <p:strVal val="visible"/>
                                          </p:to>
                                        </p:set>
                                        <p:animEffect transition="in" filter="fade">
                                          <p:cBhvr>
                                            <p:cTn id="80" dur="500"/>
                                            <p:tgtEl>
                                              <p:spTgt spid="5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54"/>
                                            </p:tgtEl>
                                            <p:attrNameLst>
                                              <p:attrName>style.visibility</p:attrName>
                                            </p:attrNameLst>
                                          </p:cBhvr>
                                          <p:to>
                                            <p:strVal val="visible"/>
                                          </p:to>
                                        </p:set>
                                        <p:animEffect transition="in" filter="fade">
                                          <p:cBhvr>
                                            <p:cTn id="83" dur="500"/>
                                            <p:tgtEl>
                                              <p:spTgt spid="5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55"/>
                                            </p:tgtEl>
                                            <p:attrNameLst>
                                              <p:attrName>style.visibility</p:attrName>
                                            </p:attrNameLst>
                                          </p:cBhvr>
                                          <p:to>
                                            <p:strVal val="visible"/>
                                          </p:to>
                                        </p:set>
                                        <p:animEffect transition="in" filter="fade">
                                          <p:cBhvr>
                                            <p:cTn id="86" dur="500"/>
                                            <p:tgtEl>
                                              <p:spTgt spid="55"/>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56"/>
                                            </p:tgtEl>
                                            <p:attrNameLst>
                                              <p:attrName>style.visibility</p:attrName>
                                            </p:attrNameLst>
                                          </p:cBhvr>
                                          <p:to>
                                            <p:strVal val="visible"/>
                                          </p:to>
                                        </p:set>
                                        <p:animEffect transition="in" filter="fade">
                                          <p:cBhvr>
                                            <p:cTn id="89" dur="500"/>
                                            <p:tgtEl>
                                              <p:spTgt spid="56"/>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59"/>
                                            </p:tgtEl>
                                            <p:attrNameLst>
                                              <p:attrName>style.visibility</p:attrName>
                                            </p:attrNameLst>
                                          </p:cBhvr>
                                          <p:to>
                                            <p:strVal val="visible"/>
                                          </p:to>
                                        </p:set>
                                        <p:animEffect transition="in" filter="fade">
                                          <p:cBhvr>
                                            <p:cTn id="92" dur="500"/>
                                            <p:tgtEl>
                                              <p:spTgt spid="59"/>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5">
                                                <p:txEl>
                                                  <p:pRg st="7" end="7"/>
                                                </p:txEl>
                                              </p:spTgt>
                                            </p:tgtEl>
                                            <p:attrNameLst>
                                              <p:attrName>style.visibility</p:attrName>
                                            </p:attrNameLst>
                                          </p:cBhvr>
                                          <p:to>
                                            <p:strVal val="visible"/>
                                          </p:to>
                                        </p:set>
                                        <p:animEffect transition="in" filter="fade">
                                          <p:cBhvr>
                                            <p:cTn id="97" dur="500"/>
                                            <p:tgtEl>
                                              <p:spTgt spid="35">
                                                <p:txEl>
                                                  <p:pRg st="7" end="7"/>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500"/>
                                            <p:tgtEl>
                                              <p:spTgt spid="23"/>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24"/>
                                            </p:tgtEl>
                                            <p:attrNameLst>
                                              <p:attrName>style.visibility</p:attrName>
                                            </p:attrNameLst>
                                          </p:cBhvr>
                                          <p:to>
                                            <p:strVal val="visible"/>
                                          </p:to>
                                        </p:set>
                                        <p:animEffect transition="in" filter="fade">
                                          <p:cBhvr>
                                            <p:cTn id="105" dur="500"/>
                                            <p:tgtEl>
                                              <p:spTgt spid="2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fade">
                                          <p:cBhvr>
                                            <p:cTn id="108" dur="500"/>
                                            <p:tgtEl>
                                              <p:spTgt spid="31"/>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500"/>
                                            <p:tgtEl>
                                              <p:spTgt spid="26"/>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
                                            </p:tgtEl>
                                            <p:attrNameLst>
                                              <p:attrName>style.visibility</p:attrName>
                                            </p:attrNameLst>
                                          </p:cBhvr>
                                          <p:to>
                                            <p:strVal val="visible"/>
                                          </p:to>
                                        </p:set>
                                        <p:animEffect transition="in" filter="fade">
                                          <p:cBhvr>
                                            <p:cTn id="114" dur="500"/>
                                            <p:tgtEl>
                                              <p:spTgt spid="25"/>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grpId="0" nodeType="clickEffect">
                                      <p:stCondLst>
                                        <p:cond delay="0"/>
                                      </p:stCondLst>
                                      <p:childTnLst>
                                        <p:set>
                                          <p:cBhvr>
                                            <p:cTn id="118" dur="1" fill="hold">
                                              <p:stCondLst>
                                                <p:cond delay="0"/>
                                              </p:stCondLst>
                                            </p:cTn>
                                            <p:tgtEl>
                                              <p:spTgt spid="27"/>
                                            </p:tgtEl>
                                            <p:attrNameLst>
                                              <p:attrName>style.visibility</p:attrName>
                                            </p:attrNameLst>
                                          </p:cBhvr>
                                          <p:to>
                                            <p:strVal val="visible"/>
                                          </p:to>
                                        </p:set>
                                        <p:animEffect transition="in" filter="fade">
                                          <p:cBhvr>
                                            <p:cTn id="119" dur="500"/>
                                            <p:tgtEl>
                                              <p:spTgt spid="27"/>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32"/>
                                            </p:tgtEl>
                                            <p:attrNameLst>
                                              <p:attrName>style.visibility</p:attrName>
                                            </p:attrNameLst>
                                          </p:cBhvr>
                                          <p:to>
                                            <p:strVal val="visible"/>
                                          </p:to>
                                        </p:set>
                                        <p:animEffect transition="in" filter="fade">
                                          <p:cBhvr>
                                            <p:cTn id="122" dur="500"/>
                                            <p:tgtEl>
                                              <p:spTgt spid="32"/>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28"/>
                                            </p:tgtEl>
                                            <p:attrNameLst>
                                              <p:attrName>style.visibility</p:attrName>
                                            </p:attrNameLst>
                                          </p:cBhvr>
                                          <p:to>
                                            <p:strVal val="visible"/>
                                          </p:to>
                                        </p:set>
                                        <p:animEffect transition="in" filter="fade">
                                          <p:cBhvr>
                                            <p:cTn id="125" dur="500"/>
                                            <p:tgtEl>
                                              <p:spTgt spid="28"/>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0"/>
                                            </p:tgtEl>
                                            <p:attrNameLst>
                                              <p:attrName>style.visibility</p:attrName>
                                            </p:attrNameLst>
                                          </p:cBhvr>
                                          <p:to>
                                            <p:strVal val="visible"/>
                                          </p:to>
                                        </p:set>
                                        <p:animEffect transition="in" filter="fade">
                                          <p:cBhvr>
                                            <p:cTn id="128" dur="500"/>
                                            <p:tgtEl>
                                              <p:spTgt spid="30"/>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29"/>
                                            </p:tgtEl>
                                            <p:attrNameLst>
                                              <p:attrName>style.visibility</p:attrName>
                                            </p:attrNameLst>
                                          </p:cBhvr>
                                          <p:to>
                                            <p:strVal val="visible"/>
                                          </p:to>
                                        </p:set>
                                        <p:animEffect transition="in" filter="fade">
                                          <p:cBhvr>
                                            <p:cTn id="1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4" grpId="0" animBg="1"/>
          <p:bldP spid="55" grpId="0" animBg="1"/>
          <p:bldP spid="56" grpId="0" animBg="1"/>
          <p:bldP spid="57" grpId="0" animBg="1"/>
          <p:bldP spid="59"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4.375E-6 4.07407E-6 L 0.0013 -0.40625 " pathEditMode="relative" rAng="0" ptsTypes="AA">
                                          <p:cBhvr>
                                            <p:cTn id="6" dur="2000" fill="hold"/>
                                            <p:tgtEl>
                                              <p:spTgt spid="16"/>
                                            </p:tgtEl>
                                            <p:attrNameLst>
                                              <p:attrName>ppt_x</p:attrName>
                                              <p:attrName>ppt_y</p:attrName>
                                            </p:attrNameLst>
                                          </p:cBhvr>
                                          <p:rCtr x="65" y="-20324"/>
                                        </p:animMotion>
                                      </p:childTnLst>
                                    </p:cTn>
                                  </p:par>
                                </p:childTnLst>
                              </p:cTn>
                            </p:par>
                            <p:par>
                              <p:cTn id="7" fill="hold">
                                <p:stCondLst>
                                  <p:cond delay="2000"/>
                                </p:stCondLst>
                                <p:childTnLst>
                                  <p:par>
                                    <p:cTn id="8" presetID="42" presetClass="path" presetSubtype="0" accel="50000" fill="hold" grpId="0" nodeType="afterEffect">
                                      <p:stCondLst>
                                        <p:cond delay="0"/>
                                      </p:stCondLst>
                                      <p:childTnLst>
                                        <p:animMotion origin="layout" path="M -6.25E-7 2.59259E-6 L 0.00313 0.40601 " pathEditMode="relative" rAng="0" ptsTypes="AA">
                                          <p:cBhvr>
                                            <p:cTn id="9" dur="2000" fill="hold"/>
                                            <p:tgtEl>
                                              <p:spTgt spid="38"/>
                                            </p:tgtEl>
                                            <p:attrNameLst>
                                              <p:attrName>ppt_x</p:attrName>
                                              <p:attrName>ppt_y</p:attrName>
                                            </p:attrNameLst>
                                          </p:cBhvr>
                                          <p:rCtr x="221" y="20278"/>
                                        </p:animMotion>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5">
                                                <p:txEl>
                                                  <p:pRg st="0" end="0"/>
                                                </p:txEl>
                                              </p:spTgt>
                                            </p:tgtEl>
                                            <p:attrNameLst>
                                              <p:attrName>style.visibility</p:attrName>
                                            </p:attrNameLst>
                                          </p:cBhvr>
                                          <p:to>
                                            <p:strVal val="visible"/>
                                          </p:to>
                                        </p:set>
                                        <p:animEffect transition="in" filter="barn(inVertical)">
                                          <p:cBhvr>
                                            <p:cTn id="14" dur="500"/>
                                            <p:tgtEl>
                                              <p:spTgt spid="3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5">
                                                <p:txEl>
                                                  <p:pRg st="1" end="1"/>
                                                </p:txEl>
                                              </p:spTgt>
                                            </p:tgtEl>
                                            <p:attrNameLst>
                                              <p:attrName>style.visibility</p:attrName>
                                            </p:attrNameLst>
                                          </p:cBhvr>
                                          <p:to>
                                            <p:strVal val="visible"/>
                                          </p:to>
                                        </p:set>
                                        <p:animEffect transition="in" filter="barn(inVertical)">
                                          <p:cBhvr>
                                            <p:cTn id="19" dur="500"/>
                                            <p:tgtEl>
                                              <p:spTgt spid="35">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5">
                                                <p:txEl>
                                                  <p:pRg st="2" end="2"/>
                                                </p:txEl>
                                              </p:spTgt>
                                            </p:tgtEl>
                                            <p:attrNameLst>
                                              <p:attrName>style.visibility</p:attrName>
                                            </p:attrNameLst>
                                          </p:cBhvr>
                                          <p:to>
                                            <p:strVal val="visible"/>
                                          </p:to>
                                        </p:set>
                                        <p:animEffect transition="in" filter="barn(inVertical)">
                                          <p:cBhvr>
                                            <p:cTn id="24" dur="500"/>
                                            <p:tgtEl>
                                              <p:spTgt spid="35">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5">
                                                <p:txEl>
                                                  <p:pRg st="3" end="3"/>
                                                </p:txEl>
                                              </p:spTgt>
                                            </p:tgtEl>
                                            <p:attrNameLst>
                                              <p:attrName>style.visibility</p:attrName>
                                            </p:attrNameLst>
                                          </p:cBhvr>
                                          <p:to>
                                            <p:strVal val="visible"/>
                                          </p:to>
                                        </p:set>
                                        <p:animEffect transition="in" filter="fade">
                                          <p:cBhvr>
                                            <p:cTn id="29" dur="500"/>
                                            <p:tgtEl>
                                              <p:spTgt spid="35">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5">
                                                <p:txEl>
                                                  <p:pRg st="4" end="4"/>
                                                </p:txEl>
                                              </p:spTgt>
                                            </p:tgtEl>
                                            <p:attrNameLst>
                                              <p:attrName>style.visibility</p:attrName>
                                            </p:attrNameLst>
                                          </p:cBhvr>
                                          <p:to>
                                            <p:strVal val="visible"/>
                                          </p:to>
                                        </p:set>
                                        <p:animEffect transition="in" filter="fade">
                                          <p:cBhvr>
                                            <p:cTn id="34" dur="500"/>
                                            <p:tgtEl>
                                              <p:spTgt spid="3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500"/>
                                            <p:tgtEl>
                                              <p:spTgt spid="4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500"/>
                                            <p:tgtEl>
                                              <p:spTgt spid="4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fade">
                                          <p:cBhvr>
                                            <p:cTn id="63" dur="500"/>
                                            <p:tgtEl>
                                              <p:spTgt spid="47"/>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8"/>
                                            </p:tgtEl>
                                            <p:attrNameLst>
                                              <p:attrName>style.visibility</p:attrName>
                                            </p:attrNameLst>
                                          </p:cBhvr>
                                          <p:to>
                                            <p:strVal val="visible"/>
                                          </p:to>
                                        </p:set>
                                        <p:animEffect transition="in" filter="fade">
                                          <p:cBhvr>
                                            <p:cTn id="68" dur="500"/>
                                            <p:tgtEl>
                                              <p:spTgt spid="4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49"/>
                                            </p:tgtEl>
                                            <p:attrNameLst>
                                              <p:attrName>style.visibility</p:attrName>
                                            </p:attrNameLst>
                                          </p:cBhvr>
                                          <p:to>
                                            <p:strVal val="visible"/>
                                          </p:to>
                                        </p:set>
                                        <p:animEffect transition="in" filter="fade">
                                          <p:cBhvr>
                                            <p:cTn id="71" dur="500"/>
                                            <p:tgtEl>
                                              <p:spTgt spid="4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0"/>
                                            </p:tgtEl>
                                            <p:attrNameLst>
                                              <p:attrName>style.visibility</p:attrName>
                                            </p:attrNameLst>
                                          </p:cBhvr>
                                          <p:to>
                                            <p:strVal val="visible"/>
                                          </p:to>
                                        </p:set>
                                        <p:animEffect transition="in" filter="fade">
                                          <p:cBhvr>
                                            <p:cTn id="74" dur="500"/>
                                            <p:tgtEl>
                                              <p:spTgt spid="50"/>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500"/>
                                            <p:tgtEl>
                                              <p:spTgt spid="5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7"/>
                                            </p:tgtEl>
                                            <p:attrNameLst>
                                              <p:attrName>style.visibility</p:attrName>
                                            </p:attrNameLst>
                                          </p:cBhvr>
                                          <p:to>
                                            <p:strVal val="visible"/>
                                          </p:to>
                                        </p:set>
                                        <p:animEffect transition="in" filter="fade">
                                          <p:cBhvr>
                                            <p:cTn id="80" dur="500"/>
                                            <p:tgtEl>
                                              <p:spTgt spid="5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54"/>
                                            </p:tgtEl>
                                            <p:attrNameLst>
                                              <p:attrName>style.visibility</p:attrName>
                                            </p:attrNameLst>
                                          </p:cBhvr>
                                          <p:to>
                                            <p:strVal val="visible"/>
                                          </p:to>
                                        </p:set>
                                        <p:animEffect transition="in" filter="fade">
                                          <p:cBhvr>
                                            <p:cTn id="83" dur="500"/>
                                            <p:tgtEl>
                                              <p:spTgt spid="5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55"/>
                                            </p:tgtEl>
                                            <p:attrNameLst>
                                              <p:attrName>style.visibility</p:attrName>
                                            </p:attrNameLst>
                                          </p:cBhvr>
                                          <p:to>
                                            <p:strVal val="visible"/>
                                          </p:to>
                                        </p:set>
                                        <p:animEffect transition="in" filter="fade">
                                          <p:cBhvr>
                                            <p:cTn id="86" dur="500"/>
                                            <p:tgtEl>
                                              <p:spTgt spid="55"/>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56"/>
                                            </p:tgtEl>
                                            <p:attrNameLst>
                                              <p:attrName>style.visibility</p:attrName>
                                            </p:attrNameLst>
                                          </p:cBhvr>
                                          <p:to>
                                            <p:strVal val="visible"/>
                                          </p:to>
                                        </p:set>
                                        <p:animEffect transition="in" filter="fade">
                                          <p:cBhvr>
                                            <p:cTn id="89" dur="500"/>
                                            <p:tgtEl>
                                              <p:spTgt spid="56"/>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59"/>
                                            </p:tgtEl>
                                            <p:attrNameLst>
                                              <p:attrName>style.visibility</p:attrName>
                                            </p:attrNameLst>
                                          </p:cBhvr>
                                          <p:to>
                                            <p:strVal val="visible"/>
                                          </p:to>
                                        </p:set>
                                        <p:animEffect transition="in" filter="fade">
                                          <p:cBhvr>
                                            <p:cTn id="92" dur="500"/>
                                            <p:tgtEl>
                                              <p:spTgt spid="59"/>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5">
                                                <p:txEl>
                                                  <p:pRg st="7" end="7"/>
                                                </p:txEl>
                                              </p:spTgt>
                                            </p:tgtEl>
                                            <p:attrNameLst>
                                              <p:attrName>style.visibility</p:attrName>
                                            </p:attrNameLst>
                                          </p:cBhvr>
                                          <p:to>
                                            <p:strVal val="visible"/>
                                          </p:to>
                                        </p:set>
                                        <p:animEffect transition="in" filter="fade">
                                          <p:cBhvr>
                                            <p:cTn id="97" dur="500"/>
                                            <p:tgtEl>
                                              <p:spTgt spid="35">
                                                <p:txEl>
                                                  <p:pRg st="7" end="7"/>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500"/>
                                            <p:tgtEl>
                                              <p:spTgt spid="23"/>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24"/>
                                            </p:tgtEl>
                                            <p:attrNameLst>
                                              <p:attrName>style.visibility</p:attrName>
                                            </p:attrNameLst>
                                          </p:cBhvr>
                                          <p:to>
                                            <p:strVal val="visible"/>
                                          </p:to>
                                        </p:set>
                                        <p:animEffect transition="in" filter="fade">
                                          <p:cBhvr>
                                            <p:cTn id="105" dur="500"/>
                                            <p:tgtEl>
                                              <p:spTgt spid="2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fade">
                                          <p:cBhvr>
                                            <p:cTn id="108" dur="500"/>
                                            <p:tgtEl>
                                              <p:spTgt spid="31"/>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500"/>
                                            <p:tgtEl>
                                              <p:spTgt spid="26"/>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
                                            </p:tgtEl>
                                            <p:attrNameLst>
                                              <p:attrName>style.visibility</p:attrName>
                                            </p:attrNameLst>
                                          </p:cBhvr>
                                          <p:to>
                                            <p:strVal val="visible"/>
                                          </p:to>
                                        </p:set>
                                        <p:animEffect transition="in" filter="fade">
                                          <p:cBhvr>
                                            <p:cTn id="114" dur="500"/>
                                            <p:tgtEl>
                                              <p:spTgt spid="25"/>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grpId="0" nodeType="clickEffect">
                                      <p:stCondLst>
                                        <p:cond delay="0"/>
                                      </p:stCondLst>
                                      <p:childTnLst>
                                        <p:set>
                                          <p:cBhvr>
                                            <p:cTn id="118" dur="1" fill="hold">
                                              <p:stCondLst>
                                                <p:cond delay="0"/>
                                              </p:stCondLst>
                                            </p:cTn>
                                            <p:tgtEl>
                                              <p:spTgt spid="27"/>
                                            </p:tgtEl>
                                            <p:attrNameLst>
                                              <p:attrName>style.visibility</p:attrName>
                                            </p:attrNameLst>
                                          </p:cBhvr>
                                          <p:to>
                                            <p:strVal val="visible"/>
                                          </p:to>
                                        </p:set>
                                        <p:animEffect transition="in" filter="fade">
                                          <p:cBhvr>
                                            <p:cTn id="119" dur="500"/>
                                            <p:tgtEl>
                                              <p:spTgt spid="27"/>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32"/>
                                            </p:tgtEl>
                                            <p:attrNameLst>
                                              <p:attrName>style.visibility</p:attrName>
                                            </p:attrNameLst>
                                          </p:cBhvr>
                                          <p:to>
                                            <p:strVal val="visible"/>
                                          </p:to>
                                        </p:set>
                                        <p:animEffect transition="in" filter="fade">
                                          <p:cBhvr>
                                            <p:cTn id="122" dur="500"/>
                                            <p:tgtEl>
                                              <p:spTgt spid="32"/>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28"/>
                                            </p:tgtEl>
                                            <p:attrNameLst>
                                              <p:attrName>style.visibility</p:attrName>
                                            </p:attrNameLst>
                                          </p:cBhvr>
                                          <p:to>
                                            <p:strVal val="visible"/>
                                          </p:to>
                                        </p:set>
                                        <p:animEffect transition="in" filter="fade">
                                          <p:cBhvr>
                                            <p:cTn id="125" dur="500"/>
                                            <p:tgtEl>
                                              <p:spTgt spid="28"/>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0"/>
                                            </p:tgtEl>
                                            <p:attrNameLst>
                                              <p:attrName>style.visibility</p:attrName>
                                            </p:attrNameLst>
                                          </p:cBhvr>
                                          <p:to>
                                            <p:strVal val="visible"/>
                                          </p:to>
                                        </p:set>
                                        <p:animEffect transition="in" filter="fade">
                                          <p:cBhvr>
                                            <p:cTn id="128" dur="500"/>
                                            <p:tgtEl>
                                              <p:spTgt spid="30"/>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29"/>
                                            </p:tgtEl>
                                            <p:attrNameLst>
                                              <p:attrName>style.visibility</p:attrName>
                                            </p:attrNameLst>
                                          </p:cBhvr>
                                          <p:to>
                                            <p:strVal val="visible"/>
                                          </p:to>
                                        </p:set>
                                        <p:animEffect transition="in" filter="fade">
                                          <p:cBhvr>
                                            <p:cTn id="1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4" grpId="0" animBg="1"/>
          <p:bldP spid="55" grpId="0" animBg="1"/>
          <p:bldP spid="56" grpId="0" animBg="1"/>
          <p:bldP spid="57" grpId="0" animBg="1"/>
          <p:bldP spid="59"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60998" y="2026862"/>
            <a:ext cx="11653719" cy="4493538"/>
          </a:xfrm>
          <a:prstGeom prst="rect">
            <a:avLst/>
          </a:prstGeom>
          <a:ln>
            <a:solidFill>
              <a:schemeClr val="bg1"/>
            </a:solidFill>
          </a:ln>
        </p:spPr>
        <p:txBody>
          <a:bodyPr wrap="square" lIns="91440" tIns="45720" rIns="91440" bIns="45720" anchor="t">
            <a:spAutoFit/>
          </a:bodyPr>
          <a:lstStyle/>
          <a:p>
            <a:r>
              <a:rPr lang="en-US" sz="2200" b="1" dirty="0">
                <a:solidFill>
                  <a:schemeClr val="accent5">
                    <a:lumMod val="75000"/>
                  </a:schemeClr>
                </a:solidFill>
                <a:latin typeface="Myriad Pro"/>
                <a:cs typeface="Times New Roman"/>
              </a:rPr>
              <a:t>5- Compare for a normal gene and a mutant one:</a:t>
            </a:r>
          </a:p>
          <a:p>
            <a:pPr indent="285750"/>
            <a:r>
              <a:rPr lang="en-US" sz="2200" b="1" dirty="0">
                <a:solidFill>
                  <a:schemeClr val="accent5">
                    <a:lumMod val="75000"/>
                  </a:schemeClr>
                </a:solidFill>
                <a:latin typeface="Myriad Pro"/>
                <a:cs typeface="Times New Roman"/>
              </a:rPr>
              <a:t>5-1. the two DNA sequences</a:t>
            </a:r>
          </a:p>
          <a:p>
            <a:pPr marL="803275"/>
            <a:r>
              <a:rPr lang="en-US" sz="2200" dirty="0">
                <a:latin typeface="Myriad Pro"/>
                <a:cs typeface="Times New Roman"/>
              </a:rPr>
              <a:t>The two DNA sequences are identical in all their nucleotides except the 5</a:t>
            </a:r>
            <a:r>
              <a:rPr lang="en-US" sz="2200" baseline="30000" dirty="0">
                <a:latin typeface="Myriad Pro"/>
                <a:cs typeface="Times New Roman"/>
              </a:rPr>
              <a:t>th</a:t>
            </a:r>
            <a:r>
              <a:rPr lang="en-US" sz="2200" dirty="0">
                <a:latin typeface="Myriad Pro"/>
                <a:cs typeface="Times New Roman"/>
              </a:rPr>
              <a:t> nucleotide (number 5) where it is A in the normal gene while it is T in the mutant one.</a:t>
            </a:r>
          </a:p>
          <a:p>
            <a:pPr indent="285750"/>
            <a:r>
              <a:rPr lang="en-US" sz="2200" b="1" dirty="0">
                <a:solidFill>
                  <a:schemeClr val="accent5">
                    <a:lumMod val="75000"/>
                  </a:schemeClr>
                </a:solidFill>
                <a:latin typeface="Myriad Pro"/>
                <a:cs typeface="Times New Roman"/>
              </a:rPr>
              <a:t>5-2. the two amino acid sequences</a:t>
            </a:r>
          </a:p>
          <a:p>
            <a:endParaRPr lang="en-US" sz="2200" dirty="0">
              <a:latin typeface="Myriad Pro" panose="020B0503030403020204" charset="0"/>
              <a:cs typeface="Times New Roman" panose="02020603050405020304" pitchFamily="18" charset="0"/>
            </a:endParaRPr>
          </a:p>
          <a:p>
            <a:endParaRPr lang="en-US" sz="2200" dirty="0">
              <a:latin typeface="Myriad Pro" panose="020B0503030403020204" charset="0"/>
              <a:cs typeface="Times New Roman" panose="02020603050405020304" pitchFamily="18" charset="0"/>
            </a:endParaRPr>
          </a:p>
          <a:p>
            <a:endParaRPr lang="en-US" sz="2200" dirty="0">
              <a:latin typeface="Myriad Pro"/>
              <a:cs typeface="Times New Roman"/>
            </a:endParaRPr>
          </a:p>
          <a:p>
            <a:pPr marL="285750"/>
            <a:r>
              <a:rPr lang="en-US" sz="2200" dirty="0">
                <a:latin typeface="Myriad Pro"/>
                <a:cs typeface="Times New Roman"/>
              </a:rPr>
              <a:t>The two amino acid sequences are identical except the 2</a:t>
            </a:r>
            <a:r>
              <a:rPr lang="en-US" sz="2200" baseline="30000" dirty="0">
                <a:latin typeface="Myriad Pro"/>
                <a:cs typeface="Times New Roman"/>
              </a:rPr>
              <a:t>nd</a:t>
            </a:r>
            <a:r>
              <a:rPr lang="en-US" sz="2200" dirty="0">
                <a:latin typeface="Myriad Pro"/>
                <a:cs typeface="Times New Roman"/>
              </a:rPr>
              <a:t> amino acid where it is Glu in the protein coded by the normal gene while it is Val in the protein coded by the mutant one.</a:t>
            </a:r>
          </a:p>
          <a:p>
            <a:r>
              <a:rPr lang="en-US" sz="2200" b="1" dirty="0">
                <a:solidFill>
                  <a:schemeClr val="accent5">
                    <a:lumMod val="75000"/>
                  </a:schemeClr>
                </a:solidFill>
                <a:latin typeface="Myriad Pro"/>
                <a:cs typeface="Times New Roman"/>
              </a:rPr>
              <a:t>6- Indicate the possible effect of this mutation.</a:t>
            </a:r>
          </a:p>
          <a:p>
            <a:pPr marL="341313"/>
            <a:r>
              <a:rPr lang="en-US" sz="2200" dirty="0">
                <a:latin typeface="Myriad Pro"/>
                <a:cs typeface="Times New Roman"/>
              </a:rPr>
              <a:t>This mutation modifies the amino acids sequence which affects the three - dimensional structure of the synthesized protein and consequently can modify its function. </a:t>
            </a:r>
            <a:endParaRPr lang="en-US" sz="2200" dirty="0">
              <a:latin typeface="Myriad Pro" panose="020B0503030403020204" charset="0"/>
              <a:cs typeface="Times New Roman" panose="02020603050405020304" pitchFamily="18" charset="0"/>
            </a:endParaRPr>
          </a:p>
        </p:txBody>
      </p:sp>
      <p:sp>
        <p:nvSpPr>
          <p:cNvPr id="2" name="Rectangle 1"/>
          <p:cNvSpPr/>
          <p:nvPr/>
        </p:nvSpPr>
        <p:spPr>
          <a:xfrm flipH="1">
            <a:off x="515618" y="1187736"/>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3" name="Rectangle 2"/>
          <p:cNvSpPr/>
          <p:nvPr/>
        </p:nvSpPr>
        <p:spPr>
          <a:xfrm flipH="1">
            <a:off x="1035637" y="1187735"/>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4" name="Rectangle 3"/>
          <p:cNvSpPr/>
          <p:nvPr/>
        </p:nvSpPr>
        <p:spPr>
          <a:xfrm flipH="1">
            <a:off x="1555656" y="1202484"/>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5" name="Rectangle 4"/>
          <p:cNvSpPr/>
          <p:nvPr/>
        </p:nvSpPr>
        <p:spPr>
          <a:xfrm flipH="1">
            <a:off x="2075675" y="120248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6" name="Rectangle 5"/>
          <p:cNvSpPr/>
          <p:nvPr/>
        </p:nvSpPr>
        <p:spPr>
          <a:xfrm flipH="1">
            <a:off x="2595694" y="1187735"/>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7" name="Rectangle 6"/>
          <p:cNvSpPr/>
          <p:nvPr/>
        </p:nvSpPr>
        <p:spPr>
          <a:xfrm flipH="1">
            <a:off x="3192185" y="1207860"/>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8" name="Rectangle 7"/>
          <p:cNvSpPr/>
          <p:nvPr/>
        </p:nvSpPr>
        <p:spPr>
          <a:xfrm flipH="1">
            <a:off x="3704000" y="1202484"/>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9" name="Rectangle 8"/>
          <p:cNvSpPr/>
          <p:nvPr/>
        </p:nvSpPr>
        <p:spPr>
          <a:xfrm flipH="1">
            <a:off x="4215815" y="120248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0" name="Rectangle 9"/>
          <p:cNvSpPr/>
          <p:nvPr/>
        </p:nvSpPr>
        <p:spPr>
          <a:xfrm flipH="1">
            <a:off x="4727630" y="1187734"/>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11" name="CuadroTexto 238">
            <a:extLst>
              <a:ext uri="{FF2B5EF4-FFF2-40B4-BE49-F238E27FC236}">
                <a16:creationId xmlns:a16="http://schemas.microsoft.com/office/drawing/2014/main" id="{CD3B25ED-F54B-424D-BBF1-6780A3737C07}"/>
              </a:ext>
            </a:extLst>
          </p:cNvPr>
          <p:cNvSpPr txBox="1"/>
          <p:nvPr/>
        </p:nvSpPr>
        <p:spPr>
          <a:xfrm>
            <a:off x="852779" y="138195"/>
            <a:ext cx="10913905" cy="769441"/>
          </a:xfrm>
          <a:prstGeom prst="rect">
            <a:avLst/>
          </a:prstGeom>
          <a:noFill/>
        </p:spPr>
        <p:txBody>
          <a:bodyPr wrap="square" lIns="91440" tIns="45720" rIns="91440" bIns="45720" rtlCol="0" anchor="t">
            <a:spAutoFit/>
          </a:bodyPr>
          <a:lstStyle/>
          <a:p>
            <a:r>
              <a:rPr lang="en-US" sz="2200" dirty="0">
                <a:latin typeface="Myriad Pro"/>
                <a:cs typeface="Times New Roman"/>
              </a:rPr>
              <a:t> Documents 6a and 6b  show  respectively a part of the non transcribed DNA sequence of a normal gene and that of a mutated gene.</a:t>
            </a:r>
          </a:p>
        </p:txBody>
      </p:sp>
      <p:sp>
        <p:nvSpPr>
          <p:cNvPr id="12" name="Rectangle 11"/>
          <p:cNvSpPr/>
          <p:nvPr/>
        </p:nvSpPr>
        <p:spPr>
          <a:xfrm flipH="1">
            <a:off x="7039029" y="1187734"/>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3" name="Rectangle 12"/>
          <p:cNvSpPr/>
          <p:nvPr/>
        </p:nvSpPr>
        <p:spPr>
          <a:xfrm flipH="1">
            <a:off x="7559048" y="1187733"/>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14" name="Rectangle 13"/>
          <p:cNvSpPr/>
          <p:nvPr/>
        </p:nvSpPr>
        <p:spPr>
          <a:xfrm flipH="1">
            <a:off x="8079067" y="1202482"/>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endParaRPr lang="en-US" dirty="0">
              <a:latin typeface="Myriad Pro" panose="020B0503030403020204" charset="0"/>
            </a:endParaRPr>
          </a:p>
        </p:txBody>
      </p:sp>
      <p:sp>
        <p:nvSpPr>
          <p:cNvPr id="15" name="Rectangle 14"/>
          <p:cNvSpPr/>
          <p:nvPr/>
        </p:nvSpPr>
        <p:spPr>
          <a:xfrm flipH="1">
            <a:off x="8599086" y="1202482"/>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
        <p:nvSpPr>
          <p:cNvPr id="16" name="Rectangle 15"/>
          <p:cNvSpPr/>
          <p:nvPr/>
        </p:nvSpPr>
        <p:spPr>
          <a:xfrm flipH="1">
            <a:off x="9119105" y="1187733"/>
            <a:ext cx="433302"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8" name="Rectangle 17"/>
          <p:cNvSpPr/>
          <p:nvPr/>
        </p:nvSpPr>
        <p:spPr>
          <a:xfrm flipH="1">
            <a:off x="10227411" y="1202482"/>
            <a:ext cx="356964" cy="37808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A</a:t>
            </a:r>
          </a:p>
        </p:txBody>
      </p:sp>
      <p:sp>
        <p:nvSpPr>
          <p:cNvPr id="19" name="Rectangle 18"/>
          <p:cNvSpPr/>
          <p:nvPr/>
        </p:nvSpPr>
        <p:spPr>
          <a:xfrm flipH="1">
            <a:off x="10739226" y="1202482"/>
            <a:ext cx="356964" cy="378083"/>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C</a:t>
            </a:r>
          </a:p>
        </p:txBody>
      </p:sp>
      <p:sp>
        <p:nvSpPr>
          <p:cNvPr id="20" name="Rectangle 19"/>
          <p:cNvSpPr/>
          <p:nvPr/>
        </p:nvSpPr>
        <p:spPr>
          <a:xfrm flipH="1">
            <a:off x="11251041" y="1187732"/>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21" name="TextBox 20"/>
          <p:cNvSpPr txBox="1"/>
          <p:nvPr/>
        </p:nvSpPr>
        <p:spPr>
          <a:xfrm>
            <a:off x="296726" y="1630713"/>
            <a:ext cx="5442500" cy="307777"/>
          </a:xfrm>
          <a:prstGeom prst="rect">
            <a:avLst/>
          </a:prstGeom>
          <a:noFill/>
        </p:spPr>
        <p:txBody>
          <a:bodyPr wrap="square" rtlCol="0">
            <a:spAutoFit/>
          </a:bodyPr>
          <a:lstStyle/>
          <a:p>
            <a:r>
              <a:rPr lang="en-US" sz="1400" dirty="0">
                <a:latin typeface="Myriad Pro" panose="020B0503030403020204" charset="0"/>
              </a:rPr>
              <a:t>Doc 6a: Part of the non transcribed DNA sequence of a normal gene.</a:t>
            </a:r>
          </a:p>
        </p:txBody>
      </p:sp>
      <p:sp>
        <p:nvSpPr>
          <p:cNvPr id="22" name="TextBox 21"/>
          <p:cNvSpPr txBox="1"/>
          <p:nvPr/>
        </p:nvSpPr>
        <p:spPr>
          <a:xfrm>
            <a:off x="6718650" y="1622414"/>
            <a:ext cx="5320145" cy="307777"/>
          </a:xfrm>
          <a:prstGeom prst="rect">
            <a:avLst/>
          </a:prstGeom>
          <a:noFill/>
        </p:spPr>
        <p:txBody>
          <a:bodyPr wrap="square" rtlCol="0">
            <a:spAutoFit/>
          </a:bodyPr>
          <a:lstStyle/>
          <a:p>
            <a:r>
              <a:rPr lang="en-US" sz="1400" dirty="0">
                <a:latin typeface="Myriad Pro" panose="020B0503030403020204" charset="0"/>
              </a:rPr>
              <a:t>Doc 6b: Part of the non transcribed DNA sequence of a mutant gene.</a:t>
            </a:r>
          </a:p>
        </p:txBody>
      </p:sp>
      <p:grpSp>
        <p:nvGrpSpPr>
          <p:cNvPr id="36" name="Group 35"/>
          <p:cNvGrpSpPr/>
          <p:nvPr/>
        </p:nvGrpSpPr>
        <p:grpSpPr>
          <a:xfrm>
            <a:off x="-132966" y="3750190"/>
            <a:ext cx="11327636" cy="1051560"/>
            <a:chOff x="-207331" y="4399351"/>
            <a:chExt cx="11327636" cy="1051560"/>
          </a:xfrm>
        </p:grpSpPr>
        <p:sp>
          <p:nvSpPr>
            <p:cNvPr id="23" name="Oval 22"/>
            <p:cNvSpPr/>
            <p:nvPr/>
          </p:nvSpPr>
          <p:spPr>
            <a:xfrm>
              <a:off x="418463" y="4399351"/>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4" name="Oval 23"/>
            <p:cNvSpPr/>
            <p:nvPr/>
          </p:nvSpPr>
          <p:spPr>
            <a:xfrm>
              <a:off x="2172374" y="4399351"/>
              <a:ext cx="869718" cy="79248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err="1"/>
                <a:t>Glu</a:t>
              </a:r>
              <a:endParaRPr lang="en-US" sz="2400" dirty="0"/>
            </a:p>
          </p:txBody>
        </p:sp>
        <p:sp>
          <p:nvSpPr>
            <p:cNvPr id="25" name="Oval 24"/>
            <p:cNvSpPr/>
            <p:nvPr/>
          </p:nvSpPr>
          <p:spPr>
            <a:xfrm>
              <a:off x="3926285" y="4399351"/>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26" name="Arc 25"/>
            <p:cNvSpPr/>
            <p:nvPr/>
          </p:nvSpPr>
          <p:spPr>
            <a:xfrm>
              <a:off x="1520140" y="4810831"/>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Oval 26"/>
            <p:cNvSpPr/>
            <p:nvPr/>
          </p:nvSpPr>
          <p:spPr>
            <a:xfrm>
              <a:off x="6742765" y="4399351"/>
              <a:ext cx="869718" cy="792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Pro</a:t>
              </a:r>
            </a:p>
          </p:txBody>
        </p:sp>
        <p:sp>
          <p:nvSpPr>
            <p:cNvPr id="28" name="Oval 27"/>
            <p:cNvSpPr/>
            <p:nvPr/>
          </p:nvSpPr>
          <p:spPr>
            <a:xfrm>
              <a:off x="8496676" y="4399351"/>
              <a:ext cx="869718" cy="79248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t>Val</a:t>
              </a:r>
            </a:p>
          </p:txBody>
        </p:sp>
        <p:sp>
          <p:nvSpPr>
            <p:cNvPr id="29" name="Oval 28"/>
            <p:cNvSpPr/>
            <p:nvPr/>
          </p:nvSpPr>
          <p:spPr>
            <a:xfrm>
              <a:off x="10250587" y="4399351"/>
              <a:ext cx="869718" cy="7924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t>Thr</a:t>
              </a:r>
              <a:endParaRPr lang="en-US" sz="2400" dirty="0"/>
            </a:p>
          </p:txBody>
        </p:sp>
        <p:sp>
          <p:nvSpPr>
            <p:cNvPr id="30" name="Arc 29"/>
            <p:cNvSpPr/>
            <p:nvPr/>
          </p:nvSpPr>
          <p:spPr>
            <a:xfrm>
              <a:off x="7870883" y="4808497"/>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a:off x="-207331" y="4772024"/>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2" name="Arc 31"/>
            <p:cNvSpPr/>
            <p:nvPr/>
          </p:nvSpPr>
          <p:spPr>
            <a:xfrm>
              <a:off x="6075101" y="4772024"/>
              <a:ext cx="3043903" cy="640080"/>
            </a:xfrm>
            <a:prstGeom prst="arc">
              <a:avLst>
                <a:gd name="adj1" fmla="val 16200000"/>
                <a:gd name="adj2" fmla="val 2061418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3" name="Rectangle 32"/>
          <p:cNvSpPr/>
          <p:nvPr/>
        </p:nvSpPr>
        <p:spPr>
          <a:xfrm>
            <a:off x="379059" y="1039076"/>
            <a:ext cx="11399368" cy="572684"/>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60998" y="2072807"/>
            <a:ext cx="11699098" cy="4740191"/>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Subtitle 2">
            <a:extLst>
              <a:ext uri="{FF2B5EF4-FFF2-40B4-BE49-F238E27FC236}">
                <a16:creationId xmlns:a16="http://schemas.microsoft.com/office/drawing/2014/main" id="{655D1184-17FD-D34E-B226-D56D0AB3A998}"/>
              </a:ext>
            </a:extLst>
          </p:cNvPr>
          <p:cNvSpPr txBox="1">
            <a:spLocks/>
          </p:cNvSpPr>
          <p:nvPr/>
        </p:nvSpPr>
        <p:spPr>
          <a:xfrm>
            <a:off x="2861230" y="6642982"/>
            <a:ext cx="9022018" cy="511422"/>
          </a:xfrm>
          <a:prstGeom prst="rect">
            <a:avLst/>
          </a:prstGeom>
        </p:spPr>
        <p:txBody>
          <a:bodyPr vert="horz" wrap="square" lIns="91440" tIns="45720" rIns="91440" bIns="45720" rtlCol="0" anchor="t">
            <a:sp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88720" indent="-1188720" algn="r">
              <a:buNone/>
            </a:pPr>
            <a:r>
              <a:rPr lang="en-US" sz="900" dirty="0">
                <a:latin typeface="Myriad Pro"/>
                <a:ea typeface="GE SS Two Light" panose="020A0503020102020204" pitchFamily="18" charset="-78"/>
                <a:cs typeface="GE SS Two Light"/>
              </a:rPr>
              <a:t>Third secondary year/part I/ Life Sciences - English </a:t>
            </a:r>
            <a:endParaRPr lang="en-US" sz="900" dirty="0">
              <a:latin typeface="Myriad Pro" panose="020B0503030403020204" pitchFamily="34" charset="0"/>
              <a:ea typeface="GE SS Two Light" panose="020A0503020102020204" pitchFamily="18" charset="-78"/>
              <a:cs typeface="GE SS Two Light" panose="020A0503020102020204" pitchFamily="18" charset="-78"/>
            </a:endParaRPr>
          </a:p>
          <a:p>
            <a:pPr marL="1188720" indent="-1188720" algn="r">
              <a:buNone/>
            </a:pPr>
            <a:endParaRPr lang="en-US" sz="1200" dirty="0">
              <a:latin typeface="Myriad Pro" panose="020B0503030403020204" pitchFamily="34" charset="0"/>
              <a:ea typeface="GE SS Two Light" panose="020A0503020102020204" pitchFamily="18" charset="-78"/>
              <a:cs typeface="GE SS Two Light" panose="020A0503020102020204" pitchFamily="18" charset="-78"/>
            </a:endParaRPr>
          </a:p>
        </p:txBody>
      </p:sp>
      <p:sp>
        <p:nvSpPr>
          <p:cNvPr id="38" name="Rectangle 37"/>
          <p:cNvSpPr/>
          <p:nvPr/>
        </p:nvSpPr>
        <p:spPr>
          <a:xfrm flipH="1">
            <a:off x="9123504" y="-1296368"/>
            <a:ext cx="356964" cy="378083"/>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T</a:t>
            </a:r>
          </a:p>
        </p:txBody>
      </p:sp>
      <p:sp>
        <p:nvSpPr>
          <p:cNvPr id="39" name="Rectangle 38"/>
          <p:cNvSpPr/>
          <p:nvPr/>
        </p:nvSpPr>
        <p:spPr>
          <a:xfrm flipH="1">
            <a:off x="9718732" y="1211124"/>
            <a:ext cx="356964" cy="3780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Myriad Pro" panose="020B0503030403020204" charset="0"/>
              </a:rPr>
              <a:t>G</a:t>
            </a:r>
          </a:p>
        </p:txBody>
      </p:sp>
    </p:spTree>
    <p:extLst>
      <p:ext uri="{BB962C8B-B14F-4D97-AF65-F5344CB8AC3E}">
        <p14:creationId xmlns:p14="http://schemas.microsoft.com/office/powerpoint/2010/main" val="19552537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4.375E-6 4.07407E-6 L 0.0013 -0.40625 " pathEditMode="relative" rAng="0" ptsTypes="AA">
                                          <p:cBhvr>
                                            <p:cTn id="6" dur="2000" fill="hold"/>
                                            <p:tgtEl>
                                              <p:spTgt spid="16"/>
                                            </p:tgtEl>
                                            <p:attrNameLst>
                                              <p:attrName>ppt_x</p:attrName>
                                              <p:attrName>ppt_y</p:attrName>
                                            </p:attrNameLst>
                                          </p:cBhvr>
                                          <p:rCtr x="65" y="-20324"/>
                                        </p:animMotion>
                                      </p:childTnLst>
                                    </p:cTn>
                                  </p:par>
                                </p:childTnLst>
                              </p:cTn>
                            </p:par>
                            <p:par>
                              <p:cTn id="7" fill="hold">
                                <p:stCondLst>
                                  <p:cond delay="2000"/>
                                </p:stCondLst>
                                <p:childTnLst>
                                  <p:par>
                                    <p:cTn id="8" presetID="42" presetClass="path" presetSubtype="0" accel="50000" fill="hold" grpId="0" nodeType="afterEffect" p14:presetBounceEnd="60000">
                                      <p:stCondLst>
                                        <p:cond delay="0"/>
                                      </p:stCondLst>
                                      <p:childTnLst>
                                        <p:animMotion origin="layout" path="M -6.25E-7 2.59259E-6 L 0.00274 0.36204 " pathEditMode="relative" rAng="0" ptsTypes="AA" p14:bounceEnd="60000">
                                          <p:cBhvr>
                                            <p:cTn id="9" dur="2000" fill="hold"/>
                                            <p:tgtEl>
                                              <p:spTgt spid="38"/>
                                            </p:tgtEl>
                                            <p:attrNameLst>
                                              <p:attrName>ppt_x</p:attrName>
                                              <p:attrName>ppt_y</p:attrName>
                                            </p:attrNameLst>
                                          </p:cBhvr>
                                          <p:rCtr x="169" y="17963"/>
                                        </p:animMotion>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5">
                                                <p:txEl>
                                                  <p:pRg st="2" end="2"/>
                                                </p:txEl>
                                              </p:spTgt>
                                            </p:tgtEl>
                                            <p:attrNameLst>
                                              <p:attrName>style.visibility</p:attrName>
                                            </p:attrNameLst>
                                          </p:cBhvr>
                                          <p:to>
                                            <p:strVal val="visible"/>
                                          </p:to>
                                        </p:set>
                                        <p:animEffect transition="in" filter="barn(inVertical)">
                                          <p:cBhvr>
                                            <p:cTn id="14" dur="500"/>
                                            <p:tgtEl>
                                              <p:spTgt spid="35">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5">
                                                <p:txEl>
                                                  <p:pRg st="7" end="7"/>
                                                </p:txEl>
                                              </p:spTgt>
                                            </p:tgtEl>
                                            <p:attrNameLst>
                                              <p:attrName>style.visibility</p:attrName>
                                            </p:attrNameLst>
                                          </p:cBhvr>
                                          <p:to>
                                            <p:strVal val="visible"/>
                                          </p:to>
                                        </p:set>
                                        <p:animEffect transition="in" filter="barn(inVertical)">
                                          <p:cBhvr>
                                            <p:cTn id="19" dur="500"/>
                                            <p:tgtEl>
                                              <p:spTgt spid="3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5">
                                                <p:txEl>
                                                  <p:pRg st="8" end="8"/>
                                                </p:txEl>
                                              </p:spTgt>
                                            </p:tgtEl>
                                            <p:attrNameLst>
                                              <p:attrName>style.visibility</p:attrName>
                                            </p:attrNameLst>
                                          </p:cBhvr>
                                          <p:to>
                                            <p:strVal val="visible"/>
                                          </p:to>
                                        </p:set>
                                        <p:animEffect transition="in" filter="barn(inVertical)">
                                          <p:cBhvr>
                                            <p:cTn id="24" dur="500"/>
                                            <p:tgtEl>
                                              <p:spTgt spid="35">
                                                <p:txEl>
                                                  <p:pRg st="8" end="8"/>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35">
                                                <p:txEl>
                                                  <p:pRg st="9" end="9"/>
                                                </p:txEl>
                                              </p:spTgt>
                                            </p:tgtEl>
                                            <p:attrNameLst>
                                              <p:attrName>style.visibility</p:attrName>
                                            </p:attrNameLst>
                                          </p:cBhvr>
                                          <p:to>
                                            <p:strVal val="visible"/>
                                          </p:to>
                                        </p:set>
                                        <p:animEffect transition="in" filter="barn(inVertical)">
                                          <p:cBhvr>
                                            <p:cTn id="29" dur="500"/>
                                            <p:tgtEl>
                                              <p:spTgt spid="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4.375E-6 4.07407E-6 L 0.0013 -0.40625 " pathEditMode="relative" rAng="0" ptsTypes="AA">
                                          <p:cBhvr>
                                            <p:cTn id="6" dur="2000" fill="hold"/>
                                            <p:tgtEl>
                                              <p:spTgt spid="16"/>
                                            </p:tgtEl>
                                            <p:attrNameLst>
                                              <p:attrName>ppt_x</p:attrName>
                                              <p:attrName>ppt_y</p:attrName>
                                            </p:attrNameLst>
                                          </p:cBhvr>
                                          <p:rCtr x="65" y="-20324"/>
                                        </p:animMotion>
                                      </p:childTnLst>
                                    </p:cTn>
                                  </p:par>
                                </p:childTnLst>
                              </p:cTn>
                            </p:par>
                            <p:par>
                              <p:cTn id="7" fill="hold">
                                <p:stCondLst>
                                  <p:cond delay="2000"/>
                                </p:stCondLst>
                                <p:childTnLst>
                                  <p:par>
                                    <p:cTn id="8" presetID="42" presetClass="path" presetSubtype="0" accel="50000" fill="hold" grpId="0" nodeType="afterEffect">
                                      <p:stCondLst>
                                        <p:cond delay="0"/>
                                      </p:stCondLst>
                                      <p:childTnLst>
                                        <p:animMotion origin="layout" path="M -6.25E-7 2.59259E-6 L 0.00274 0.36204 " pathEditMode="relative" rAng="0" ptsTypes="AA">
                                          <p:cBhvr>
                                            <p:cTn id="9" dur="2000" fill="hold"/>
                                            <p:tgtEl>
                                              <p:spTgt spid="38"/>
                                            </p:tgtEl>
                                            <p:attrNameLst>
                                              <p:attrName>ppt_x</p:attrName>
                                              <p:attrName>ppt_y</p:attrName>
                                            </p:attrNameLst>
                                          </p:cBhvr>
                                          <p:rCtr x="169" y="17963"/>
                                        </p:animMotion>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5">
                                                <p:txEl>
                                                  <p:pRg st="2" end="2"/>
                                                </p:txEl>
                                              </p:spTgt>
                                            </p:tgtEl>
                                            <p:attrNameLst>
                                              <p:attrName>style.visibility</p:attrName>
                                            </p:attrNameLst>
                                          </p:cBhvr>
                                          <p:to>
                                            <p:strVal val="visible"/>
                                          </p:to>
                                        </p:set>
                                        <p:animEffect transition="in" filter="barn(inVertical)">
                                          <p:cBhvr>
                                            <p:cTn id="14" dur="500"/>
                                            <p:tgtEl>
                                              <p:spTgt spid="35">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5">
                                                <p:txEl>
                                                  <p:pRg st="7" end="7"/>
                                                </p:txEl>
                                              </p:spTgt>
                                            </p:tgtEl>
                                            <p:attrNameLst>
                                              <p:attrName>style.visibility</p:attrName>
                                            </p:attrNameLst>
                                          </p:cBhvr>
                                          <p:to>
                                            <p:strVal val="visible"/>
                                          </p:to>
                                        </p:set>
                                        <p:animEffect transition="in" filter="barn(inVertical)">
                                          <p:cBhvr>
                                            <p:cTn id="19" dur="500"/>
                                            <p:tgtEl>
                                              <p:spTgt spid="3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5">
                                                <p:txEl>
                                                  <p:pRg st="8" end="8"/>
                                                </p:txEl>
                                              </p:spTgt>
                                            </p:tgtEl>
                                            <p:attrNameLst>
                                              <p:attrName>style.visibility</p:attrName>
                                            </p:attrNameLst>
                                          </p:cBhvr>
                                          <p:to>
                                            <p:strVal val="visible"/>
                                          </p:to>
                                        </p:set>
                                        <p:animEffect transition="in" filter="barn(inVertical)">
                                          <p:cBhvr>
                                            <p:cTn id="24" dur="500"/>
                                            <p:tgtEl>
                                              <p:spTgt spid="35">
                                                <p:txEl>
                                                  <p:pRg st="8" end="8"/>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35">
                                                <p:txEl>
                                                  <p:pRg st="9" end="9"/>
                                                </p:txEl>
                                              </p:spTgt>
                                            </p:tgtEl>
                                            <p:attrNameLst>
                                              <p:attrName>style.visibility</p:attrName>
                                            </p:attrNameLst>
                                          </p:cBhvr>
                                          <p:to>
                                            <p:strVal val="visible"/>
                                          </p:to>
                                        </p:set>
                                        <p:animEffect transition="in" filter="barn(inVertical)">
                                          <p:cBhvr>
                                            <p:cTn id="29" dur="500"/>
                                            <p:tgtEl>
                                              <p:spTgt spid="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8" grpId="0" animBg="1"/>
        </p:bldLst>
      </p:timing>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5955</TotalTime>
  <Words>2844</Words>
  <Application>Microsoft Office PowerPoint</Application>
  <PresentationFormat>Widescreen</PresentationFormat>
  <Paragraphs>386</Paragraphs>
  <Slides>23</Slides>
  <Notes>4</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Myriad Pro Light</vt:lpstr>
      <vt:lpstr>Tw Cen MT</vt:lpstr>
      <vt:lpstr>Adobe Arabic</vt:lpstr>
      <vt:lpstr>Calibri</vt:lpstr>
      <vt:lpstr>Myriad Pro</vt:lpstr>
      <vt:lpstr>Arial</vt:lpstr>
      <vt:lpstr>Office Theme</vt:lpstr>
      <vt:lpstr>Mutations and Multiple Alleles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العنوان (Activity)</dc:title>
  <dc:creator>Rana Abdallah</dc:creator>
  <cp:lastModifiedBy>Acer</cp:lastModifiedBy>
  <cp:revision>679</cp:revision>
  <dcterms:created xsi:type="dcterms:W3CDTF">2021-05-31T08:15:25Z</dcterms:created>
  <dcterms:modified xsi:type="dcterms:W3CDTF">2022-03-05T19:48:50Z</dcterms:modified>
</cp:coreProperties>
</file>

<file path=docProps/thumbnail.jpeg>
</file>